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9" r:id="rId24"/>
    <p:sldId id="277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07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12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0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73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14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5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8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91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07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96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0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BFAE-6306-4E09-801B-BE2D0BA2939D}" type="datetimeFigureOut">
              <a:rPr lang="hu-HU" smtClean="0"/>
              <a:t>2019.06.03.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5F34-5ED2-4507-8710-42A3BED76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16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h.allamkincstar.gov.hu/tamogatasok-listazo/-/tamogatas/5746072/tajekoztato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4265422"/>
            <a:ext cx="3778250" cy="254654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6200" y="2025364"/>
            <a:ext cx="9144000" cy="23876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Vidékfejlesztési pályázatok megvalósításához gyakorlati útmutató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85900" y="4784582"/>
            <a:ext cx="9144000" cy="1655762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</a:rPr>
              <a:t>Kifizetés igénylés benyújtása</a:t>
            </a:r>
          </a:p>
          <a:p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</a:rPr>
              <a:t>Előlegigénylés</a:t>
            </a:r>
            <a:endParaRPr lang="hu-H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0"/>
            <a:ext cx="4286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700" y="-18097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Gyakorlati kérdések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700" y="927100"/>
            <a:ext cx="11938000" cy="58039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Eredeti</a:t>
            </a:r>
            <a:r>
              <a:rPr lang="hu-HU" sz="2400" b="1" dirty="0" smtClean="0"/>
              <a:t> </a:t>
            </a:r>
            <a:r>
              <a:rPr lang="hu-HU" sz="2400" dirty="0" smtClean="0"/>
              <a:t>dokumentum kerüljön </a:t>
            </a:r>
            <a:r>
              <a:rPr lang="hu-HU" sz="2400" dirty="0" err="1" smtClean="0"/>
              <a:t>szkennelésre</a:t>
            </a:r>
            <a:r>
              <a:rPr lang="hu-HU" sz="2400" dirty="0" smtClean="0"/>
              <a:t> és csatolásra</a:t>
            </a:r>
            <a:endParaRPr lang="hu-HU" sz="2400" dirty="0"/>
          </a:p>
          <a:p>
            <a:r>
              <a:rPr lang="hu-HU" sz="2400" b="1" dirty="0" smtClean="0"/>
              <a:t>Kötelező rájegyzések megléte </a:t>
            </a:r>
            <a:r>
              <a:rPr lang="hu-HU" sz="2400" dirty="0" smtClean="0"/>
              <a:t>(a </a:t>
            </a:r>
            <a:r>
              <a:rPr lang="hu-HU" sz="2400" dirty="0" smtClean="0">
                <a:solidFill>
                  <a:srgbClr val="FF0000"/>
                </a:solidFill>
              </a:rPr>
              <a:t>számla eredeti példányára </a:t>
            </a:r>
            <a:r>
              <a:rPr lang="hu-HU" sz="2400" dirty="0" smtClean="0"/>
              <a:t>kell felvezetni, teljes körűnek kell lenniük</a:t>
            </a:r>
            <a:r>
              <a:rPr lang="hu-HU" sz="2400" dirty="0"/>
              <a:t>)</a:t>
            </a:r>
          </a:p>
          <a:p>
            <a:r>
              <a:rPr lang="hu-HU" sz="2400" dirty="0" smtClean="0"/>
              <a:t>Az </a:t>
            </a:r>
            <a:r>
              <a:rPr lang="hu-HU" sz="2400" b="1" dirty="0" smtClean="0"/>
              <a:t>elektronikusan kiállított és hitelesített, elektronikus aláírással ellátott dokumentum </a:t>
            </a:r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rgbClr val="FF0000"/>
                </a:solidFill>
              </a:rPr>
              <a:t>eredeti </a:t>
            </a:r>
            <a:r>
              <a:rPr lang="hu-HU" sz="2400" b="1" dirty="0" err="1" smtClean="0">
                <a:solidFill>
                  <a:srgbClr val="FF0000"/>
                </a:solidFill>
              </a:rPr>
              <a:t>pdf</a:t>
            </a:r>
            <a:r>
              <a:rPr lang="hu-HU" sz="2400" b="1" dirty="0" smtClean="0">
                <a:solidFill>
                  <a:srgbClr val="FF0000"/>
                </a:solidFill>
              </a:rPr>
              <a:t> formátumban </a:t>
            </a:r>
            <a:r>
              <a:rPr lang="hu-HU" sz="2400" dirty="0" smtClean="0"/>
              <a:t>kerüljön benyújtásra</a:t>
            </a:r>
            <a:endParaRPr lang="hu-HU" sz="2400" dirty="0"/>
          </a:p>
          <a:p>
            <a:r>
              <a:rPr lang="hu-HU" sz="2400" dirty="0" smtClean="0"/>
              <a:t>Amennyiben a </a:t>
            </a:r>
            <a:r>
              <a:rPr lang="hu-HU" sz="2400" b="1" dirty="0" smtClean="0"/>
              <a:t>bankszámla kivonaton /banki igazoláson az adott számla azonosítójára való hivatkozás nem szerepel, </a:t>
            </a:r>
            <a:r>
              <a:rPr lang="hu-HU" sz="2400" dirty="0" smtClean="0"/>
              <a:t>akkor a </a:t>
            </a:r>
            <a:r>
              <a:rPr lang="hu-HU" sz="2400" dirty="0" smtClean="0">
                <a:solidFill>
                  <a:srgbClr val="FF0000"/>
                </a:solidFill>
              </a:rPr>
              <a:t>számla kiállítójának nyilatkozatát </a:t>
            </a:r>
            <a:r>
              <a:rPr lang="hu-HU" sz="2400" dirty="0" smtClean="0"/>
              <a:t>szükséges benyújtani arra vonatkozóan, hogy mely számla, mikor, milyen összegben került pénzügyi rendezésre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Amennyiben </a:t>
            </a:r>
            <a:r>
              <a:rPr lang="hu-HU" sz="2400" b="1" dirty="0" smtClean="0"/>
              <a:t>nem közvetlenül a kedvezményezett által került kiegyenlítésre a számla ellenértéke, </a:t>
            </a:r>
            <a:r>
              <a:rPr lang="hu-HU" sz="2400" dirty="0" smtClean="0"/>
              <a:t>vagy annak egy része, hanem hitel igénybevételével, akkor mindenesetben szükséges benyújtani a vonatkozó </a:t>
            </a:r>
            <a:r>
              <a:rPr lang="hu-HU" sz="2400" dirty="0" smtClean="0">
                <a:solidFill>
                  <a:srgbClr val="FF0000"/>
                </a:solidFill>
              </a:rPr>
              <a:t>hitelszerződést,hitelfolyósítási értesítőt</a:t>
            </a:r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dirty="0" smtClean="0"/>
              <a:t>Gépek esetében </a:t>
            </a:r>
            <a:r>
              <a:rPr lang="hu-HU" sz="2400" b="1" dirty="0" smtClean="0"/>
              <a:t>átadás-átvételi, és üzembe helyezési jegyzőkönyv megléte</a:t>
            </a:r>
          </a:p>
          <a:p>
            <a:r>
              <a:rPr lang="hu-HU" sz="2400" b="1" dirty="0" smtClean="0"/>
              <a:t>Fordított adózással </a:t>
            </a:r>
            <a:r>
              <a:rPr lang="hu-HU" sz="2400" dirty="0" smtClean="0"/>
              <a:t>érintett számlák esetében az ÁFA befizetésének igazolás</a:t>
            </a:r>
          </a:p>
          <a:p>
            <a:r>
              <a:rPr lang="hu-HU" sz="2400" dirty="0" smtClean="0"/>
              <a:t>Vállalkozói </a:t>
            </a:r>
            <a:r>
              <a:rPr lang="hu-HU" sz="2400" b="1" dirty="0" smtClean="0"/>
              <a:t>szerződés összhangja a projekttel, és az elszámolással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1157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000" y="165100"/>
            <a:ext cx="11950700" cy="6540500"/>
          </a:xfrm>
        </p:spPr>
        <p:txBody>
          <a:bodyPr>
            <a:normAutofit lnSpcReduction="10000"/>
          </a:bodyPr>
          <a:lstStyle/>
          <a:p>
            <a:endParaRPr lang="hu-HU" sz="2400" b="1" dirty="0" smtClean="0"/>
          </a:p>
          <a:p>
            <a:r>
              <a:rPr lang="hu-HU" sz="2400" b="1" dirty="0" smtClean="0"/>
              <a:t>Teljesítés igazolás megléte </a:t>
            </a:r>
            <a:r>
              <a:rPr lang="hu-HU" sz="2400" dirty="0" smtClean="0"/>
              <a:t>(kedvezményezett által számlán „Teljesítést igazolom ”rájegyzés, vagy külön dokumentumban; továbbá </a:t>
            </a:r>
            <a:r>
              <a:rPr lang="hu-HU" sz="2400" dirty="0" smtClean="0">
                <a:solidFill>
                  <a:srgbClr val="FF0000"/>
                </a:solidFill>
              </a:rPr>
              <a:t>építés</a:t>
            </a:r>
            <a:r>
              <a:rPr lang="hu-HU" sz="2400" dirty="0" smtClean="0"/>
              <a:t> esetén kell a </a:t>
            </a:r>
            <a:r>
              <a:rPr lang="hu-HU" sz="2400" dirty="0" smtClean="0">
                <a:solidFill>
                  <a:srgbClr val="FF0000"/>
                </a:solidFill>
              </a:rPr>
              <a:t>műszaki ellenőr ellenjegyzése</a:t>
            </a:r>
            <a:r>
              <a:rPr lang="hu-HU" sz="2400" dirty="0" smtClean="0"/>
              <a:t>)</a:t>
            </a:r>
          </a:p>
          <a:p>
            <a:r>
              <a:rPr lang="hu-HU" sz="2400" b="1" dirty="0" smtClean="0"/>
              <a:t>ÉNGY kódokat tartalmazó építési és felmérési napló megléte</a:t>
            </a:r>
            <a:r>
              <a:rPr lang="hu-HU" sz="2400" dirty="0" smtClean="0"/>
              <a:t>, valamint annak összhangja az ÉNGY szintű számla részletezővel.</a:t>
            </a:r>
          </a:p>
          <a:p>
            <a:r>
              <a:rPr lang="hu-HU" sz="2400" dirty="0" smtClean="0"/>
              <a:t>A kifizetési kérelemmel </a:t>
            </a:r>
            <a:r>
              <a:rPr lang="hu-HU" sz="2400" b="1" dirty="0" smtClean="0"/>
              <a:t>csak a ténylegesen felhasználásra került anyaghoz tartozó költség kerülhet elszámolásra </a:t>
            </a:r>
            <a:r>
              <a:rPr lang="hu-HU" sz="2400" dirty="0" smtClean="0"/>
              <a:t>a hozzá kapcsolódó elszámolható munkadíjjal együtt</a:t>
            </a:r>
            <a:endParaRPr lang="hu-HU" sz="2400" dirty="0"/>
          </a:p>
          <a:p>
            <a:r>
              <a:rPr lang="hu-HU" sz="2400" b="1" dirty="0" smtClean="0"/>
              <a:t>Módosított tételek elszámolása esetén </a:t>
            </a:r>
            <a:r>
              <a:rPr lang="hu-HU" sz="2400" dirty="0" smtClean="0"/>
              <a:t>be kell nyújtani a módosítás indoklását tartalmazó alátámasztó dokumentumokat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A záró kifizetési igénylések során minden esetben be kell nyújtani a </a:t>
            </a:r>
            <a:r>
              <a:rPr lang="hu-HU" sz="2400" b="1" dirty="0" smtClean="0"/>
              <a:t>tartalmi értékelési szempontok</a:t>
            </a:r>
            <a:r>
              <a:rPr lang="hu-HU" sz="2400" dirty="0" smtClean="0"/>
              <a:t>hoz kapcsolódóan tett </a:t>
            </a:r>
            <a:r>
              <a:rPr lang="hu-HU" sz="2400" b="1" dirty="0" smtClean="0"/>
              <a:t>vállalások teljesítését igazoló dokumentumokat</a:t>
            </a:r>
            <a:endParaRPr lang="hu-HU" sz="2400" dirty="0"/>
          </a:p>
          <a:p>
            <a:r>
              <a:rPr lang="hu-HU" sz="2400" dirty="0" smtClean="0"/>
              <a:t>Szükséges az IH </a:t>
            </a:r>
            <a:r>
              <a:rPr lang="hu-HU" sz="2400" b="1" dirty="0" smtClean="0"/>
              <a:t>közbeszerzési eljárás megfelelőségéről szóló nyilatkozat </a:t>
            </a:r>
            <a:r>
              <a:rPr lang="hu-HU" sz="2400" dirty="0" smtClean="0"/>
              <a:t>beküldése, </a:t>
            </a:r>
            <a:r>
              <a:rPr lang="hu-HU" sz="2400" b="1" dirty="0" smtClean="0"/>
              <a:t>VAGY </a:t>
            </a:r>
            <a:r>
              <a:rPr lang="hu-HU" sz="2400" dirty="0" smtClean="0"/>
              <a:t>akkreditált </a:t>
            </a:r>
            <a:r>
              <a:rPr lang="hu-HU" sz="2400" b="1" dirty="0" smtClean="0"/>
              <a:t>közbeszerzési szakértői nyilatkozat </a:t>
            </a:r>
            <a:r>
              <a:rPr lang="hu-HU" sz="2400" dirty="0" smtClean="0"/>
              <a:t>arról, hogy a kedvezményezett nem közbeszerzésre kötelezett</a:t>
            </a:r>
            <a:r>
              <a:rPr lang="hu-HU" sz="2400" dirty="0"/>
              <a:t>;</a:t>
            </a:r>
          </a:p>
          <a:p>
            <a:r>
              <a:rPr lang="hu-HU" sz="2400" dirty="0" smtClean="0"/>
              <a:t>A kedvezményezetteknek legkésőbb az első kifizetési igénylés (ideértve az előleg igénylést is) benyújtásakor igazolniuk kell az </a:t>
            </a:r>
            <a:r>
              <a:rPr lang="hu-HU" sz="2400" b="1" dirty="0" smtClean="0">
                <a:solidFill>
                  <a:srgbClr val="FF0000"/>
                </a:solidFill>
              </a:rPr>
              <a:t>önerő</a:t>
            </a:r>
            <a:r>
              <a:rPr lang="hu-HU" sz="2400" b="1" dirty="0" smtClean="0"/>
              <a:t> </a:t>
            </a:r>
            <a:r>
              <a:rPr lang="hu-HU" sz="2400" dirty="0" smtClean="0"/>
              <a:t>rendelkezésre állását, vagy annak biztosításáról nyilatkozhatnak</a:t>
            </a:r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48492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" y="-219075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Kötelező rájegyzések a bizonylatokon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" y="901700"/>
            <a:ext cx="119380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b="1" dirty="0" smtClean="0"/>
              <a:t>Számlán</a:t>
            </a:r>
          </a:p>
          <a:p>
            <a:pPr marL="0" indent="0">
              <a:buNone/>
            </a:pPr>
            <a:r>
              <a:rPr lang="hu-HU" sz="2400" dirty="0" smtClean="0"/>
              <a:t>szöveg+a projekt azonosító száma+a Kedvezményezett aláírása</a:t>
            </a:r>
          </a:p>
          <a:p>
            <a:pPr marL="0" indent="0">
              <a:buNone/>
            </a:pPr>
            <a:endParaRPr lang="hu-H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b="1" dirty="0" smtClean="0"/>
              <a:t>Teljesítést igazoló dokumentumon</a:t>
            </a:r>
          </a:p>
          <a:p>
            <a:r>
              <a:rPr lang="hu-HU" sz="2400" dirty="0" smtClean="0"/>
              <a:t>Az </a:t>
            </a:r>
            <a:r>
              <a:rPr lang="hu-HU" sz="2400" dirty="0"/>
              <a:t>elektronikus bankszámlakivonatok abban az esetben fogadhatók el, ha azok az eredeti (</a:t>
            </a:r>
            <a:r>
              <a:rPr lang="hu-HU" sz="2400" dirty="0" err="1"/>
              <a:t>pdf</a:t>
            </a:r>
            <a:r>
              <a:rPr lang="hu-HU" sz="2400" dirty="0"/>
              <a:t>) formátumban kerülnek benyújtásra, és időbélyeggel, valamint elektronikus aláírással vannak ellátva. </a:t>
            </a:r>
            <a:r>
              <a:rPr lang="hu-HU" sz="2400" dirty="0">
                <a:solidFill>
                  <a:srgbClr val="FF0000"/>
                </a:solidFill>
              </a:rPr>
              <a:t>FIGYELEM!</a:t>
            </a:r>
            <a:r>
              <a:rPr lang="hu-HU" sz="2400" dirty="0"/>
              <a:t> Nem kinyomtatott és </a:t>
            </a:r>
            <a:r>
              <a:rPr lang="hu-HU" sz="2400" dirty="0" smtClean="0"/>
              <a:t>vissza </a:t>
            </a:r>
            <a:r>
              <a:rPr lang="hu-HU" sz="2400" dirty="0" err="1" smtClean="0"/>
              <a:t>szkennelt</a:t>
            </a:r>
            <a:r>
              <a:rPr lang="hu-HU" sz="2400" dirty="0" smtClean="0"/>
              <a:t> formában </a:t>
            </a:r>
            <a:r>
              <a:rPr lang="hu-HU" sz="2400" dirty="0"/>
              <a:t>kell </a:t>
            </a:r>
            <a:r>
              <a:rPr lang="hu-HU" sz="2400" dirty="0" smtClean="0"/>
              <a:t>csatolni!</a:t>
            </a:r>
          </a:p>
          <a:p>
            <a:r>
              <a:rPr lang="hu-HU" sz="2400" dirty="0"/>
              <a:t>Az e-bankon keresztül elérhető tranzakció igazolások, vagy számlatörténeti lekérdezések </a:t>
            </a:r>
            <a:r>
              <a:rPr lang="hu-HU" sz="2400" dirty="0">
                <a:solidFill>
                  <a:srgbClr val="FF0000"/>
                </a:solidFill>
              </a:rPr>
              <a:t>nem fogadhatók el</a:t>
            </a:r>
            <a:r>
              <a:rPr lang="hu-HU" sz="2400" dirty="0"/>
              <a:t>!</a:t>
            </a:r>
            <a:endParaRPr lang="hu-HU" sz="2400" dirty="0" smtClean="0"/>
          </a:p>
          <a:p>
            <a:r>
              <a:rPr lang="hu-HU" sz="2400" dirty="0"/>
              <a:t>A nyugta a pénzügyi teljesítés igazolására nem fogadható el. Azonban a számlakibocsátó bevételi pénztár bizonylatának nyugta példánya </a:t>
            </a:r>
            <a:r>
              <a:rPr lang="hu-HU" sz="2400" dirty="0" smtClean="0"/>
              <a:t>- ami </a:t>
            </a:r>
            <a:r>
              <a:rPr lang="hu-HU" sz="2400" dirty="0"/>
              <a:t>a számlázott összeg kifizetését igazolja </a:t>
            </a:r>
            <a:r>
              <a:rPr lang="hu-HU" sz="2400" dirty="0" err="1" smtClean="0"/>
              <a:t>-elfogadható</a:t>
            </a:r>
            <a:r>
              <a:rPr lang="hu-HU" sz="2400" dirty="0" smtClean="0"/>
              <a:t>. </a:t>
            </a:r>
            <a:r>
              <a:rPr lang="hu-HU" sz="2400" dirty="0"/>
              <a:t>Ezen szerepelnie kell az összeg kifizetőjének a nevének (a vevőnek) valamint, hogy „bevételi pénztárbizonylat”.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7384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42875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Kifizetési kérelem felülete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389"/>
            <a:ext cx="6774460" cy="380431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83653"/>
            <a:ext cx="8153400" cy="477434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128370" y="95606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www.mvh.allamkincstar.gov.hu</a:t>
            </a:r>
            <a:r>
              <a:rPr lang="hu-H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6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910"/>
            <a:ext cx="4792980" cy="18470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55" y="0"/>
            <a:ext cx="7715090" cy="685800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 flipV="1">
            <a:off x="1968500" y="914400"/>
            <a:ext cx="4064000" cy="584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408458" y="683567"/>
            <a:ext cx="1560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Új Kérelem</a:t>
            </a:r>
            <a:endParaRPr lang="hu-H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3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31775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Beszerzések (szerződések) rögzítése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820"/>
            <a:ext cx="12192000" cy="519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Árajánlatok rögzítése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9988"/>
            <a:ext cx="12192000" cy="52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99" y="-25400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Bizonylat (számla) rögzítése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73" y="876300"/>
            <a:ext cx="7896027" cy="58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481"/>
            <a:ext cx="12192000" cy="53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Építési tételek (ÉNGY) rögzítése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681"/>
            <a:ext cx="12192000" cy="53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01600"/>
            <a:ext cx="11950700" cy="66421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Célszerű figyelmesen átolvasni, és rögzíteni az </a:t>
            </a:r>
            <a:r>
              <a:rPr lang="hu-HU" sz="2400" dirty="0" smtClean="0">
                <a:solidFill>
                  <a:srgbClr val="FF0000"/>
                </a:solidFill>
              </a:rPr>
              <a:t>„átvétel” időpontját</a:t>
            </a:r>
            <a:r>
              <a:rPr lang="hu-HU" sz="2400" dirty="0" smtClean="0"/>
              <a:t>, mert ehhez az idő ponthoz több jogkövetkezmény is kapcsolódik</a:t>
            </a:r>
          </a:p>
          <a:p>
            <a:r>
              <a:rPr lang="hu-HU" sz="2400" dirty="0" smtClean="0"/>
              <a:t>Megvalósítás időtartama: Támogatási Okirat átvételétől számított </a:t>
            </a:r>
            <a:r>
              <a:rPr lang="hu-HU" sz="2400" b="1" dirty="0" smtClean="0">
                <a:solidFill>
                  <a:srgbClr val="FF0000"/>
                </a:solidFill>
              </a:rPr>
              <a:t>24 hónap</a:t>
            </a:r>
            <a:r>
              <a:rPr lang="hu-HU" sz="2400" dirty="0" smtClean="0">
                <a:solidFill>
                  <a:srgbClr val="FF0000"/>
                </a:solidFill>
              </a:rPr>
              <a:t>, </a:t>
            </a:r>
            <a:r>
              <a:rPr lang="hu-HU" sz="2400" b="1" dirty="0" smtClean="0">
                <a:solidFill>
                  <a:srgbClr val="FF0000"/>
                </a:solidFill>
              </a:rPr>
              <a:t>ez nem módosítható</a:t>
            </a:r>
            <a:r>
              <a:rPr lang="hu-HU" sz="2400" b="1" dirty="0">
                <a:solidFill>
                  <a:srgbClr val="FF0000"/>
                </a:solidFill>
              </a:rPr>
              <a:t>!</a:t>
            </a:r>
          </a:p>
          <a:p>
            <a:r>
              <a:rPr lang="hu-HU" sz="2400" dirty="0" smtClean="0"/>
              <a:t>Az első kifizetési kérelem benyújtásának, a Támogatási Okirat átvételétől számított</a:t>
            </a:r>
            <a:r>
              <a:rPr lang="hu-HU" sz="2400" b="1" dirty="0" smtClean="0"/>
              <a:t>, 12 hónapon </a:t>
            </a:r>
            <a:r>
              <a:rPr lang="hu-HU" sz="2400" dirty="0" smtClean="0"/>
              <a:t>belül, a beruházási költség minimum </a:t>
            </a:r>
            <a:r>
              <a:rPr lang="hu-HU" sz="2400" b="1" dirty="0" smtClean="0"/>
              <a:t>10%-a </a:t>
            </a:r>
            <a:r>
              <a:rPr lang="hu-HU" sz="2400" dirty="0" smtClean="0"/>
              <a:t>mértékéig meg kell történnie,de </a:t>
            </a:r>
            <a:r>
              <a:rPr lang="hu-HU" sz="2400" dirty="0"/>
              <a:t>legalább 200.000. </a:t>
            </a:r>
            <a:r>
              <a:rPr lang="hu-HU" sz="2400" dirty="0" smtClean="0"/>
              <a:t>Ft-ot </a:t>
            </a:r>
            <a:r>
              <a:rPr lang="hu-HU" sz="2400" b="1" dirty="0" smtClean="0"/>
              <a:t>ez nem módosítható! </a:t>
            </a:r>
            <a:r>
              <a:rPr lang="hu-HU" sz="2400" dirty="0" smtClean="0"/>
              <a:t>(</a:t>
            </a:r>
            <a:r>
              <a:rPr lang="hu-HU" sz="2400" dirty="0" smtClean="0">
                <a:solidFill>
                  <a:srgbClr val="FF0000"/>
                </a:solidFill>
              </a:rPr>
              <a:t>kivétel egyszeri elszámolók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hu-HU" sz="2400" dirty="0" smtClean="0"/>
              <a:t>A kedvezményezett a </a:t>
            </a:r>
            <a:r>
              <a:rPr lang="hu-HU" sz="2400" b="1" dirty="0" smtClean="0">
                <a:solidFill>
                  <a:srgbClr val="FF0000"/>
                </a:solidFill>
              </a:rPr>
              <a:t>mérföldkövek elérését követő 15 napon belül </a:t>
            </a:r>
            <a:r>
              <a:rPr lang="hu-HU" sz="2400" dirty="0" smtClean="0">
                <a:solidFill>
                  <a:srgbClr val="FF0000"/>
                </a:solidFill>
              </a:rPr>
              <a:t>köteles </a:t>
            </a:r>
            <a:r>
              <a:rPr lang="hu-HU" sz="2400" b="1" dirty="0" smtClean="0">
                <a:solidFill>
                  <a:srgbClr val="FF0000"/>
                </a:solidFill>
              </a:rPr>
              <a:t>beszámolót </a:t>
            </a:r>
            <a:r>
              <a:rPr lang="hu-HU" sz="2400" dirty="0" smtClean="0">
                <a:solidFill>
                  <a:srgbClr val="FF0000"/>
                </a:solidFill>
              </a:rPr>
              <a:t>benyújtani </a:t>
            </a:r>
            <a:r>
              <a:rPr lang="hu-HU" sz="2400" dirty="0" smtClean="0"/>
              <a:t>a projekt műszaki-szakmai előre haladásának bemutatásával a projekt eredményességéről, valamint hatékonyságáról a vállalt eredmények alátámasztását szolgáló </a:t>
            </a:r>
            <a:r>
              <a:rPr lang="hu-HU" sz="2400" dirty="0" smtClean="0">
                <a:solidFill>
                  <a:srgbClr val="FF0000"/>
                </a:solidFill>
              </a:rPr>
              <a:t>dokumentumok csatolásával</a:t>
            </a:r>
            <a:endParaRPr lang="hu-HU" sz="2400" dirty="0">
              <a:solidFill>
                <a:srgbClr val="FF0000"/>
              </a:solidFill>
            </a:endParaRPr>
          </a:p>
          <a:p>
            <a:r>
              <a:rPr lang="hu-HU" sz="2400" b="1" dirty="0" smtClean="0">
                <a:solidFill>
                  <a:srgbClr val="FF0000"/>
                </a:solidFill>
              </a:rPr>
              <a:t>A záró kifizetés igénylés </a:t>
            </a:r>
            <a:r>
              <a:rPr lang="hu-HU" sz="2400" dirty="0" smtClean="0">
                <a:solidFill>
                  <a:srgbClr val="FF0000"/>
                </a:solidFill>
              </a:rPr>
              <a:t>benyújtásának határideje </a:t>
            </a:r>
            <a:r>
              <a:rPr lang="hu-HU" sz="2400" dirty="0" smtClean="0"/>
              <a:t>a támogatói okirat kézbesítését követő naptól számított-jellemzően- </a:t>
            </a:r>
            <a:r>
              <a:rPr lang="hu-HU" sz="2400" b="1" dirty="0" smtClean="0">
                <a:solidFill>
                  <a:srgbClr val="FF0000"/>
                </a:solidFill>
              </a:rPr>
              <a:t>24 hónap utolsó napja</a:t>
            </a:r>
            <a:r>
              <a:rPr lang="hu-HU" sz="2400" b="1" dirty="0" smtClean="0"/>
              <a:t>, egyes felhívások esetében </a:t>
            </a:r>
            <a:r>
              <a:rPr lang="hu-HU" sz="2400" dirty="0" smtClean="0"/>
              <a:t>az </a:t>
            </a:r>
            <a:r>
              <a:rPr lang="hu-HU" sz="2400" b="1" dirty="0" smtClean="0"/>
              <a:t>utolsó mérföldkő </a:t>
            </a:r>
            <a:r>
              <a:rPr lang="hu-HU" sz="2400" dirty="0" smtClean="0"/>
              <a:t>elérését követő pl.</a:t>
            </a:r>
            <a:r>
              <a:rPr lang="hu-HU" sz="2400" b="1" dirty="0" smtClean="0"/>
              <a:t>90 nap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A kedvezményezett köteles a Támogatói Okirattal jóváhagyott elszámolható kiadások összegének legalább–felhívástól függően– </a:t>
            </a:r>
            <a:r>
              <a:rPr lang="hu-HU" sz="2400" dirty="0" smtClean="0">
                <a:solidFill>
                  <a:srgbClr val="FF0000"/>
                </a:solidFill>
              </a:rPr>
              <a:t>60% / 80</a:t>
            </a:r>
            <a:r>
              <a:rPr lang="hu-HU" sz="2400" dirty="0">
                <a:solidFill>
                  <a:srgbClr val="FF0000"/>
                </a:solidFill>
              </a:rPr>
              <a:t>%</a:t>
            </a:r>
            <a:r>
              <a:rPr lang="hu-HU" sz="2400" dirty="0"/>
              <a:t>-</a:t>
            </a:r>
            <a:r>
              <a:rPr lang="hu-HU" sz="2400" dirty="0" smtClean="0"/>
              <a:t>át teljesíteni. </a:t>
            </a:r>
          </a:p>
          <a:p>
            <a:r>
              <a:rPr lang="hu-HU" sz="2400" dirty="0" smtClean="0"/>
              <a:t>Projekt pénzügyi befejezése, projekt megvalósítás befejezése.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578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Gépek, eszközök, szolgáltatások, árajánlatos építési tételek –tételrészletező (a támogatás lehívása)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064"/>
            <a:ext cx="12192000" cy="52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" y="-180975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felület füleinek javasolt kitöltési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sorrendje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" y="863600"/>
            <a:ext cx="11938000" cy="5803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/>
              <a:t>kifizetés igénylés rögzítése során az alábbi sorrendben javasoljuk az egyes fülek kitöltését. A sorrendnek azért van jelentősége, mert így az egyes fülek közötti kapcsolatok, illetve hivatkozások megfelelően jönnek létre (jelennek meg), amivel egyrészt a kitöltés könnyebbé válik, másrészt pedig csökken a megjelenítésre kerülő hibaüzenetek száma. 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000" dirty="0" smtClean="0"/>
              <a:t>Kifizetési </a:t>
            </a:r>
            <a:r>
              <a:rPr lang="hu-HU" sz="2000" dirty="0"/>
              <a:t>kérelem alapadatok </a:t>
            </a:r>
          </a:p>
          <a:p>
            <a:r>
              <a:rPr lang="hu-HU" sz="2000" dirty="0" smtClean="0"/>
              <a:t>Ügyfél</a:t>
            </a:r>
            <a:r>
              <a:rPr lang="hu-HU" sz="2000" dirty="0"/>
              <a:t>, illetve konzorciumi tag adatok </a:t>
            </a:r>
          </a:p>
          <a:p>
            <a:r>
              <a:rPr lang="hu-HU" sz="2000" dirty="0" smtClean="0"/>
              <a:t>Beszerzés </a:t>
            </a:r>
            <a:r>
              <a:rPr lang="hu-HU" sz="2000" dirty="0"/>
              <a:t>adatai </a:t>
            </a:r>
          </a:p>
          <a:p>
            <a:r>
              <a:rPr lang="hu-HU" sz="2000" dirty="0" smtClean="0"/>
              <a:t>Árajánlatos </a:t>
            </a:r>
            <a:r>
              <a:rPr lang="hu-HU" sz="2000" dirty="0"/>
              <a:t>adatok - amennyiben releváns </a:t>
            </a:r>
          </a:p>
          <a:p>
            <a:r>
              <a:rPr lang="hu-HU" sz="2000" dirty="0" smtClean="0"/>
              <a:t>Bizonylat </a:t>
            </a:r>
            <a:r>
              <a:rPr lang="hu-HU" sz="2000" dirty="0"/>
              <a:t>- amennyiben releváns </a:t>
            </a:r>
          </a:p>
          <a:p>
            <a:r>
              <a:rPr lang="hu-HU" sz="2000" dirty="0" smtClean="0"/>
              <a:t>Eszközök </a:t>
            </a:r>
            <a:r>
              <a:rPr lang="hu-HU" sz="2000" dirty="0"/>
              <a:t>és szolgáltatások tételrészletező - amennyiben releváns </a:t>
            </a:r>
          </a:p>
          <a:p>
            <a:r>
              <a:rPr lang="hu-HU" sz="2000" dirty="0" smtClean="0"/>
              <a:t>Építési </a:t>
            </a:r>
            <a:r>
              <a:rPr lang="hu-HU" sz="2000" dirty="0"/>
              <a:t>tételrészletező - amennyiben releváns </a:t>
            </a:r>
          </a:p>
          <a:p>
            <a:r>
              <a:rPr lang="hu-HU" sz="2000" dirty="0" smtClean="0"/>
              <a:t>Személyi </a:t>
            </a:r>
            <a:r>
              <a:rPr lang="hu-HU" sz="2000" dirty="0"/>
              <a:t>kiadások tételrészletező – amennyiben releváns </a:t>
            </a:r>
          </a:p>
          <a:p>
            <a:r>
              <a:rPr lang="hu-HU" sz="2000" dirty="0" smtClean="0"/>
              <a:t>Kiegészítő </a:t>
            </a:r>
            <a:r>
              <a:rPr lang="hu-HU" sz="2000" dirty="0"/>
              <a:t>adatok </a:t>
            </a:r>
          </a:p>
          <a:p>
            <a:r>
              <a:rPr lang="hu-HU" sz="2000" dirty="0" smtClean="0"/>
              <a:t>Mérföldkő </a:t>
            </a:r>
            <a:endParaRPr lang="hu-HU" sz="2000" dirty="0"/>
          </a:p>
          <a:p>
            <a:r>
              <a:rPr lang="hu-HU" sz="2000" dirty="0" smtClean="0"/>
              <a:t>Támogatástartalommal </a:t>
            </a:r>
            <a:r>
              <a:rPr lang="hu-HU" sz="2000" dirty="0"/>
              <a:t>érintett pénzügyi konstrukciók nyilvántartása - amennyiben releváns </a:t>
            </a:r>
          </a:p>
          <a:p>
            <a:r>
              <a:rPr lang="hu-HU" sz="2000" dirty="0" smtClean="0"/>
              <a:t>Nyilatkozatok </a:t>
            </a:r>
            <a:endParaRPr lang="hu-HU" sz="2000" dirty="0"/>
          </a:p>
          <a:p>
            <a:r>
              <a:rPr lang="hu-HU" sz="2000" dirty="0" smtClean="0"/>
              <a:t>Fájlok </a:t>
            </a:r>
            <a:r>
              <a:rPr lang="hu-HU" sz="2000" dirty="0"/>
              <a:t>csatolása - amennyiben releváns 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5078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500" y="339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Indikátorok / Zárás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500" y="1876424"/>
            <a:ext cx="11874500" cy="5603875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Záró </a:t>
            </a:r>
            <a:r>
              <a:rPr lang="hu-HU" dirty="0"/>
              <a:t>Kifizetési Kérelemben kell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–A tartalmi és értékelési szempontok igazolásait benyújtani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Záró kifizetési kérelemmel </a:t>
            </a:r>
            <a:r>
              <a:rPr lang="hu-HU" dirty="0" smtClean="0"/>
              <a:t>egy időben </a:t>
            </a:r>
            <a:r>
              <a:rPr lang="hu-HU" dirty="0"/>
              <a:t>a </a:t>
            </a:r>
            <a:r>
              <a:rPr lang="hu-HU" dirty="0" smtClean="0"/>
              <a:t>HACS - </a:t>
            </a:r>
            <a:r>
              <a:rPr lang="hu-HU" dirty="0" err="1" smtClean="0"/>
              <a:t>nak</a:t>
            </a:r>
            <a:r>
              <a:rPr lang="hu-HU" dirty="0"/>
              <a:t>: </a:t>
            </a:r>
          </a:p>
          <a:p>
            <a:pPr marL="0" indent="0">
              <a:buNone/>
            </a:pPr>
            <a:r>
              <a:rPr lang="hu-HU" b="1" dirty="0" smtClean="0"/>
              <a:t>	szakmai záró beszámoló </a:t>
            </a:r>
            <a:r>
              <a:rPr lang="hu-HU" b="1" dirty="0"/>
              <a:t>és legalább </a:t>
            </a:r>
            <a:r>
              <a:rPr lang="hu-HU" b="1" dirty="0" smtClean="0"/>
              <a:t>3-5 </a:t>
            </a:r>
            <a:r>
              <a:rPr lang="hu-HU" b="1" dirty="0"/>
              <a:t>fotó </a:t>
            </a:r>
            <a:r>
              <a:rPr lang="hu-HU" dirty="0"/>
              <a:t>a HACS </a:t>
            </a:r>
            <a:r>
              <a:rPr lang="hu-HU" dirty="0" smtClean="0"/>
              <a:t>számára 	benyújtandó annak </a:t>
            </a:r>
            <a:r>
              <a:rPr lang="hu-HU" dirty="0"/>
              <a:t>érdekében, hogy azt a HACS saját </a:t>
            </a:r>
            <a:r>
              <a:rPr lang="hu-HU" dirty="0" smtClean="0"/>
              <a:t>honlapján 	közzétehesse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452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Rendezvény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Rendezvény előtt</a:t>
            </a:r>
          </a:p>
          <a:p>
            <a:pPr marL="0" indent="0">
              <a:buNone/>
            </a:pPr>
            <a:r>
              <a:rPr lang="hu-HU" sz="2400" dirty="0" smtClean="0"/>
              <a:t>	</a:t>
            </a:r>
            <a:r>
              <a:rPr lang="hu-HU" sz="1800" dirty="0" smtClean="0"/>
              <a:t>a </a:t>
            </a:r>
            <a:r>
              <a:rPr lang="hu-HU" sz="1800" dirty="0"/>
              <a:t>kedvezményezett köteles a rendezvény témájáról, helyszínéről és </a:t>
            </a:r>
            <a:r>
              <a:rPr lang="hu-HU" sz="1800" dirty="0" smtClean="0"/>
              <a:t>	időpontjáról </a:t>
            </a:r>
            <a:r>
              <a:rPr lang="hu-HU" sz="1800" dirty="0"/>
              <a:t>szóló meghívót és a </a:t>
            </a:r>
            <a:r>
              <a:rPr lang="hu-HU" sz="1800" dirty="0" smtClean="0"/>
              <a:t>	meghirdetés </a:t>
            </a:r>
            <a:r>
              <a:rPr lang="hu-HU" sz="1800" dirty="0"/>
              <a:t>dokumentációját </a:t>
            </a:r>
            <a:r>
              <a:rPr lang="hu-HU" sz="1800" b="1" dirty="0"/>
              <a:t>a </a:t>
            </a:r>
            <a:r>
              <a:rPr lang="hu-HU" sz="1800" b="1" dirty="0" smtClean="0"/>
              <a:t>rendezvény </a:t>
            </a:r>
            <a:r>
              <a:rPr lang="hu-HU" sz="1800" b="1" dirty="0"/>
              <a:t>megvalósítási időpontját megelőző 30. napig </a:t>
            </a:r>
            <a:r>
              <a:rPr lang="hu-HU" sz="1800" dirty="0"/>
              <a:t>a </a:t>
            </a:r>
            <a:r>
              <a:rPr lang="hu-HU" sz="1800" dirty="0" smtClean="0"/>
              <a:t>	közbenső szervezeti </a:t>
            </a:r>
            <a:r>
              <a:rPr lang="hu-HU" sz="1800" dirty="0"/>
              <a:t>feladatok ellátása során bevont szervezetként eljáró megyei </a:t>
            </a:r>
            <a:r>
              <a:rPr lang="hu-HU" sz="1800" dirty="0" smtClean="0"/>
              <a:t>	</a:t>
            </a:r>
            <a:r>
              <a:rPr lang="hu-HU" sz="1800" b="1" dirty="0" smtClean="0"/>
              <a:t>kormányhivatalnak </a:t>
            </a:r>
            <a:r>
              <a:rPr lang="hu-HU" sz="1800" dirty="0"/>
              <a:t>elektronikusan </a:t>
            </a:r>
            <a:r>
              <a:rPr lang="hu-HU" sz="1800" dirty="0" smtClean="0"/>
              <a:t>felületen keresztül </a:t>
            </a:r>
            <a:r>
              <a:rPr lang="hu-HU" sz="1800" dirty="0"/>
              <a:t>megküldeni 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a </a:t>
            </a:r>
            <a:r>
              <a:rPr lang="hu-HU" sz="1800" dirty="0"/>
              <a:t>rendezvény témáját, helyszínét és időpontját, a rendezvény megvalósítási időpontját megelőző 30. </a:t>
            </a:r>
            <a:r>
              <a:rPr lang="hu-HU" sz="1800" dirty="0" smtClean="0"/>
              <a:t>	napig </a:t>
            </a:r>
            <a:r>
              <a:rPr lang="hu-HU" sz="1800" dirty="0"/>
              <a:t>a </a:t>
            </a:r>
            <a:r>
              <a:rPr lang="hu-HU" sz="1800" b="1" dirty="0"/>
              <a:t>LEADER HACS honlapján </a:t>
            </a:r>
            <a:r>
              <a:rPr lang="hu-HU" sz="1800" dirty="0"/>
              <a:t>közzétenni </a:t>
            </a: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dirty="0" smtClean="0"/>
              <a:t>Rendezvény után</a:t>
            </a:r>
          </a:p>
          <a:p>
            <a:pPr marL="0" indent="0">
              <a:buNone/>
            </a:pPr>
            <a:r>
              <a:rPr lang="hu-HU" sz="1800" dirty="0" smtClean="0"/>
              <a:t>	szakmai </a:t>
            </a:r>
            <a:r>
              <a:rPr lang="hu-HU" sz="1800" dirty="0"/>
              <a:t>záró beszámolóval emlékeztető és legalább 3 db fotó a HACS számára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azon </a:t>
            </a:r>
            <a:r>
              <a:rPr lang="hu-HU" sz="1800" dirty="0"/>
              <a:t>tételekre vonatkozóan, amelyeknél a kedvezményezett </a:t>
            </a:r>
            <a:r>
              <a:rPr lang="hu-HU" sz="1800" b="1" dirty="0"/>
              <a:t>nem teljesíti bejelentési kötelezettségét</a:t>
            </a:r>
            <a:r>
              <a:rPr lang="hu-HU" sz="1800" dirty="0"/>
              <a:t>, </a:t>
            </a:r>
            <a:r>
              <a:rPr lang="hu-HU" sz="1800" dirty="0" smtClean="0"/>
              <a:t>	a </a:t>
            </a:r>
            <a:r>
              <a:rPr lang="hu-HU" sz="1800" dirty="0"/>
              <a:t>kifizetési igénylésben jóváhagyott támogatási összeg 5%-kal </a:t>
            </a:r>
            <a:r>
              <a:rPr lang="hu-HU" sz="1800"/>
              <a:t>csökkentésre </a:t>
            </a:r>
            <a:r>
              <a:rPr lang="hu-HU" sz="1800" smtClean="0"/>
              <a:t>kerül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20446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7200" b="1" dirty="0" smtClean="0">
                <a:solidFill>
                  <a:schemeClr val="accent1">
                    <a:lumMod val="50000"/>
                  </a:schemeClr>
                </a:solidFill>
              </a:rPr>
              <a:t>Köszönjük a figyelmet!</a:t>
            </a:r>
            <a:endParaRPr lang="hu-H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3786187"/>
            <a:ext cx="4286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-371475"/>
            <a:ext cx="10515600" cy="1325563"/>
          </a:xfrm>
        </p:spPr>
        <p:txBody>
          <a:bodyPr>
            <a:noAutofit/>
          </a:bodyPr>
          <a:lstStyle/>
          <a:p>
            <a:r>
              <a:rPr lang="hu-HU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hu-HU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hu-HU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kifizetési igénylés típusai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549900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sz="3200" dirty="0" smtClean="0"/>
              <a:t>Előleg (TO kézhezvételét követő naptól)</a:t>
            </a:r>
          </a:p>
          <a:p>
            <a:pPr marL="0" indent="0">
              <a:buNone/>
            </a:pPr>
            <a:endParaRPr lang="hu-HU" sz="3200" dirty="0" smtClean="0"/>
          </a:p>
          <a:p>
            <a:r>
              <a:rPr lang="hu-HU" sz="3200" dirty="0" smtClean="0"/>
              <a:t>Időközi kifizetési igénylés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	Mérföldkőhöz köthető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   Mérföldkőhöz nem köthető (ha </a:t>
            </a:r>
            <a:r>
              <a:rPr lang="hu-HU" dirty="0"/>
              <a:t>az igényelt támogatás összege meghaladja a </a:t>
            </a:r>
            <a:r>
              <a:rPr lang="hu-HU" dirty="0" smtClean="0"/>
              <a:t>    megítélt </a:t>
            </a:r>
            <a:r>
              <a:rPr lang="hu-HU" dirty="0"/>
              <a:t>támogatás 10%-át, de legalább a 200.000. Ft-ot</a:t>
            </a:r>
            <a:r>
              <a:rPr lang="hu-HU" dirty="0" smtClean="0"/>
              <a:t>.)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r>
              <a:rPr lang="hu-HU" sz="3200" dirty="0" smtClean="0"/>
              <a:t>Záró kifizetési igénylés (</a:t>
            </a:r>
            <a:r>
              <a:rPr lang="hu-HU" sz="2600" dirty="0" smtClean="0"/>
              <a:t>az </a:t>
            </a:r>
            <a:r>
              <a:rPr lang="hu-HU" sz="2600" dirty="0"/>
              <a:t>utolsó mérföldkő elérését követően a projekt megvalósítása </a:t>
            </a:r>
            <a:r>
              <a:rPr lang="hu-HU" sz="2600" dirty="0" smtClean="0"/>
              <a:t>után, akkor </a:t>
            </a:r>
            <a:r>
              <a:rPr lang="hu-HU" sz="2600" dirty="0"/>
              <a:t>is be kell nyújtani, ha a kedvezményezett korábbi kifizetési igénylések keretében már a teljes megítélt támogatással elszámolt</a:t>
            </a:r>
            <a:r>
              <a:rPr lang="hu-HU" sz="3200" dirty="0" smtClean="0"/>
              <a:t>.)</a:t>
            </a:r>
            <a:endParaRPr lang="hu-HU" sz="3200" dirty="0"/>
          </a:p>
          <a:p>
            <a:endParaRPr lang="hu-HU" sz="3200" dirty="0"/>
          </a:p>
          <a:p>
            <a:endParaRPr lang="hu-HU" sz="3200" dirty="0" smtClean="0"/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383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Előlegigénylés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354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támogatási előleg mértéke a megítélt támogatás összegének legfeljebb 50</a:t>
            </a:r>
            <a:r>
              <a:rPr lang="hu-HU" sz="2400" dirty="0"/>
              <a:t>%-</a:t>
            </a:r>
            <a:r>
              <a:rPr lang="hu-HU" sz="2400" dirty="0" smtClean="0"/>
              <a:t>a lehet.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272/2014. Korm. rendelet 116. § (</a:t>
            </a:r>
            <a:r>
              <a:rPr lang="hu-HU" sz="2400" dirty="0"/>
              <a:t>4</a:t>
            </a:r>
            <a:r>
              <a:rPr lang="hu-HU" sz="2400" dirty="0" smtClean="0"/>
              <a:t>) bekezdése szerint </a:t>
            </a:r>
            <a:r>
              <a:rPr lang="hu-HU" sz="2400" b="1" dirty="0" smtClean="0"/>
              <a:t>egyszeri elszámolás esetén  támogatási előleg nem igényelhető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b="1" u="sng" dirty="0" smtClean="0">
                <a:solidFill>
                  <a:schemeClr val="accent1">
                    <a:lumMod val="50000"/>
                  </a:schemeClr>
                </a:solidFill>
              </a:rPr>
              <a:t>Folyósítás feltételei:</a:t>
            </a:r>
          </a:p>
          <a:p>
            <a:r>
              <a:rPr lang="hu-HU" sz="2400" dirty="0" smtClean="0"/>
              <a:t>A pályázati felhívás, illetve a támogatói okirat lehetőséget ad rá</a:t>
            </a:r>
            <a:r>
              <a:rPr lang="hu-HU" sz="2400" dirty="0"/>
              <a:t>,</a:t>
            </a:r>
          </a:p>
          <a:p>
            <a:r>
              <a:rPr lang="hu-HU" sz="2400" dirty="0" smtClean="0"/>
              <a:t>Kedvezményezett rendelkezik hatályos támogatói okirattal</a:t>
            </a:r>
            <a:r>
              <a:rPr lang="hu-HU" sz="2400" dirty="0"/>
              <a:t>,</a:t>
            </a:r>
          </a:p>
          <a:p>
            <a:r>
              <a:rPr lang="hu-HU" sz="2400" dirty="0" smtClean="0"/>
              <a:t>Legkésőbb az előleg kérelem benyújtásával egyidejűleg igazolni kell az előleg összegével megegyező összegű </a:t>
            </a:r>
            <a:r>
              <a:rPr lang="hu-HU" sz="2400" b="1" dirty="0" smtClean="0"/>
              <a:t>biztosíték </a:t>
            </a:r>
            <a:r>
              <a:rPr lang="hu-HU" sz="2400" dirty="0" smtClean="0"/>
              <a:t>rendelkezésre állását</a:t>
            </a:r>
            <a:r>
              <a:rPr lang="hu-HU" sz="2400" dirty="0"/>
              <a:t>: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078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74" y="218074"/>
            <a:ext cx="9814051" cy="64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Előleg igénylési felület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588"/>
            <a:ext cx="7301915" cy="41005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02" y="2387600"/>
            <a:ext cx="789859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6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900" y="-177800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Kifizetési igénylés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900" y="927100"/>
            <a:ext cx="11963400" cy="5829299"/>
          </a:xfrm>
        </p:spPr>
        <p:txBody>
          <a:bodyPr/>
          <a:lstStyle/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kifizetési kérelem, záró kifizetési igénylés esetén az utolsó mérföldkőhöz kapcsolódó szakmai beszámoló, valamint a pénzügyi és szakmai előrehaladást igazoló,a támogatási szerződésben meghatározott dokumentumok összessége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Kitöltési útmutató kifizetési kérelmek elektronikus benyújtásához: </a:t>
            </a:r>
            <a:r>
              <a:rPr lang="hu-HU" sz="2400" dirty="0">
                <a:hlinkClick r:id="rId2"/>
              </a:rPr>
              <a:t>https://www.mvh.allamkincstar.gov.hu/tamogatasok-listazo/-/tamogatas/5746072/tajekoztatok</a:t>
            </a:r>
            <a:endParaRPr lang="hu-HU" sz="2400" dirty="0"/>
          </a:p>
          <a:p>
            <a:r>
              <a:rPr lang="hu-HU" sz="2400" dirty="0" smtClean="0"/>
              <a:t>Benyújtandó dokumentumok - </a:t>
            </a:r>
            <a:r>
              <a:rPr lang="hu-HU" sz="2400" dirty="0"/>
              <a:t>Javasoljuk a </a:t>
            </a:r>
            <a:r>
              <a:rPr lang="hu-HU" sz="2400" b="1" dirty="0"/>
              <a:t>pályázati felhívás </a:t>
            </a:r>
            <a:r>
              <a:rPr lang="hu-HU" sz="2400" dirty="0"/>
              <a:t>és a </a:t>
            </a:r>
            <a:r>
              <a:rPr lang="hu-HU" sz="2400" b="1" dirty="0"/>
              <a:t>272/2014. Korm. rendelet </a:t>
            </a:r>
            <a:r>
              <a:rPr lang="hu-HU" sz="2400" dirty="0"/>
              <a:t>– különös tekintettel annak 4.; 5.; és 6. mellékleteinek - alapos tanulmányozását. </a:t>
            </a:r>
            <a:endParaRPr lang="hu-HU" sz="2400" dirty="0" smtClean="0"/>
          </a:p>
          <a:p>
            <a:r>
              <a:rPr lang="hu-HU" sz="2400" dirty="0" smtClean="0"/>
              <a:t>A számviteli bizonylatok, és a teljesítés igazolások mellett </a:t>
            </a:r>
            <a:r>
              <a:rPr lang="hu-HU" sz="2400" b="1" dirty="0" smtClean="0"/>
              <a:t>a vállalkozói szerződések benyújtása </a:t>
            </a:r>
            <a:r>
              <a:rPr lang="hu-HU" sz="2400" dirty="0" smtClean="0"/>
              <a:t>is szükséges</a:t>
            </a:r>
            <a:r>
              <a:rPr lang="hu-HU" sz="2400" dirty="0"/>
              <a:t>,</a:t>
            </a:r>
          </a:p>
          <a:p>
            <a:r>
              <a:rPr lang="hu-HU" sz="2400" b="1" dirty="0" smtClean="0"/>
              <a:t>Az elszámolás </a:t>
            </a:r>
            <a:r>
              <a:rPr lang="hu-HU" sz="2400" dirty="0" smtClean="0"/>
              <a:t>nem munkanem szinten, hanem a támogatói okiratban jóváhagyott </a:t>
            </a:r>
            <a:r>
              <a:rPr lang="hu-HU" sz="2400" b="1" dirty="0" smtClean="0"/>
              <a:t>kiadási tétel azonosítók szintjén történik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4748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900" y="-1809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53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Záradékolási kötelezettség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900" y="901700"/>
            <a:ext cx="11976100" cy="5816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Projekt azonosító feltüntetése a számlán</a:t>
            </a:r>
            <a:r>
              <a:rPr lang="hu-HU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i="1" dirty="0" smtClean="0"/>
              <a:t>„Az elszámoló bizonylat támogatás elszámolására benyújtásra került</a:t>
            </a:r>
            <a:r>
              <a:rPr lang="hu-HU" i="1" dirty="0"/>
              <a:t>”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Az elszámoló bizonylaton a kedvezményezettnek aláírásával igazolni kell a vásárolt termék megvételét, használatát vagy a szolgáltatás igénybevételét.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sz="2400" dirty="0" smtClean="0"/>
              <a:t>Gépek, technológiai berendezések esetében fontos, hogy az adott gép </a:t>
            </a:r>
            <a:r>
              <a:rPr lang="hu-HU" sz="2400" b="1" dirty="0" smtClean="0"/>
              <a:t>egyedi azonosítója </a:t>
            </a:r>
            <a:r>
              <a:rPr lang="hu-HU" sz="2400" dirty="0" smtClean="0"/>
              <a:t>(alvázszám, motorszám, gyári szám ) pontosan megegyezzen az adott gépen, valamint minden benyújtott dokumentumon.</a:t>
            </a:r>
          </a:p>
          <a:p>
            <a:r>
              <a:rPr lang="hu-HU" sz="2400" dirty="0" smtClean="0"/>
              <a:t>Egyértelmű hivatkozás a számlára a pénzügyi teljesítést igazoló dokumentumokon</a:t>
            </a:r>
            <a:endParaRPr lang="hu-HU" sz="2400" dirty="0"/>
          </a:p>
          <a:p>
            <a:r>
              <a:rPr lang="hu-HU" sz="2400" dirty="0" smtClean="0"/>
              <a:t>Pénzügyi teljesítés igazolására </a:t>
            </a:r>
            <a:r>
              <a:rPr lang="hu-HU" sz="2400" b="1" dirty="0" smtClean="0"/>
              <a:t>bankszámlakivonatot</a:t>
            </a:r>
            <a:r>
              <a:rPr lang="hu-HU" sz="2400" dirty="0" smtClean="0"/>
              <a:t>, vagy elektronikus bankszámlakivonatot vagy az </a:t>
            </a:r>
            <a:r>
              <a:rPr lang="hu-HU" sz="2400" b="1" dirty="0" smtClean="0"/>
              <a:t>átutalásról szóló banki igazolás </a:t>
            </a:r>
            <a:r>
              <a:rPr lang="hu-HU" sz="2400" dirty="0" smtClean="0"/>
              <a:t>bank által hitelesített példányát szükséges benyújtani</a:t>
            </a:r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7059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" y="-117475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További elszámolási szabályok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" y="850900"/>
            <a:ext cx="11988800" cy="5892800"/>
          </a:xfrm>
        </p:spPr>
        <p:txBody>
          <a:bodyPr>
            <a:normAutofit/>
          </a:bodyPr>
          <a:lstStyle/>
          <a:p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b="1" dirty="0" smtClean="0"/>
              <a:t>projekt menedzsment </a:t>
            </a:r>
            <a:r>
              <a:rPr lang="hu-HU" sz="2400" dirty="0" smtClean="0"/>
              <a:t>tevékenységéhez kapcsolódó költség csak a projekt </a:t>
            </a:r>
            <a:r>
              <a:rPr lang="hu-HU" sz="2400" b="1" dirty="0" smtClean="0"/>
              <a:t>szakmai előrehaladásának arányában számolható el</a:t>
            </a:r>
            <a:r>
              <a:rPr lang="hu-HU" sz="2400" dirty="0" smtClean="0"/>
              <a:t>, legfeljebb 10 százalékponttal haladhatja meg a teljes projekt vonatkozásában kifizetett és megítélt támogatás arányát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Nem nyújtható be olyan </a:t>
            </a:r>
            <a:r>
              <a:rPr lang="hu-HU" sz="2400" b="1" dirty="0" smtClean="0"/>
              <a:t>készpénzben kiegyenlített </a:t>
            </a:r>
            <a:r>
              <a:rPr lang="hu-HU" sz="2400" dirty="0" smtClean="0"/>
              <a:t>elszámoló bizonylat, amelynek az általános forgalmi adóval növelt ellenértéke meghaladja az </a:t>
            </a:r>
            <a:r>
              <a:rPr lang="hu-HU" sz="2400" b="1" dirty="0" smtClean="0"/>
              <a:t>1,5millió forintot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Záró kifizetési igénylést akkor is be kell nyújtani, ha a kedvezményezett korábbi kifizetési igénylések keretében már a teljes megítélt támogatással elszámolt.</a:t>
            </a:r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b="1" dirty="0" smtClean="0"/>
              <a:t>záró kifizetési </a:t>
            </a:r>
            <a:r>
              <a:rPr lang="hu-HU" sz="2400" dirty="0" smtClean="0"/>
              <a:t>igénylésben-ha korábban nem történt meg az előleg teljes összegének elszámolása- az </a:t>
            </a:r>
            <a:r>
              <a:rPr lang="hu-HU" sz="2400" b="1" dirty="0" smtClean="0"/>
              <a:t>előleggel el kell számolni</a:t>
            </a:r>
            <a:r>
              <a:rPr lang="hu-HU" sz="2400" dirty="0"/>
              <a:t>.</a:t>
            </a:r>
          </a:p>
          <a:p>
            <a:r>
              <a:rPr lang="hu-HU" sz="2400" b="1" dirty="0" smtClean="0"/>
              <a:t>Forinttól eltérő </a:t>
            </a:r>
            <a:r>
              <a:rPr lang="hu-HU" sz="2400" dirty="0" smtClean="0"/>
              <a:t>pénznemben kiállított elszámoló bizonylat végösszege, fizikai teljesítés időpontjában érvényes MNB árfolyamon kerül átváltásra</a:t>
            </a:r>
            <a:endParaRPr lang="hu-HU" sz="2400" dirty="0"/>
          </a:p>
          <a:p>
            <a:r>
              <a:rPr lang="hu-HU" sz="2400" dirty="0" smtClean="0"/>
              <a:t>Köztartozás vagy a kifizető ügynökséggel szemben fennálló tartozás esetén a </a:t>
            </a:r>
            <a:r>
              <a:rPr lang="hu-HU" sz="2400" b="1" dirty="0" smtClean="0"/>
              <a:t>köztartozással, illetve tartozással csökkentett összeg kerül folyósításra</a:t>
            </a:r>
            <a:r>
              <a:rPr lang="hu-HU" sz="2400" dirty="0"/>
              <a:t>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0283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1156</Words>
  <Application>Microsoft Office PowerPoint</Application>
  <PresentationFormat>Szélesvásznú</PresentationFormat>
  <Paragraphs>125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Office-téma</vt:lpstr>
      <vt:lpstr>Vidékfejlesztési pályázatok megvalósításához gyakorlati útmutató</vt:lpstr>
      <vt:lpstr>PowerPoint bemutató</vt:lpstr>
      <vt:lpstr> A kifizetési igénylés típusai </vt:lpstr>
      <vt:lpstr>Előlegigénylés</vt:lpstr>
      <vt:lpstr>PowerPoint bemutató</vt:lpstr>
      <vt:lpstr>Előleg igénylési felület</vt:lpstr>
      <vt:lpstr>Kifizetési igénylés</vt:lpstr>
      <vt:lpstr> Záradékolási kötelezettség </vt:lpstr>
      <vt:lpstr>További elszámolási szabályok</vt:lpstr>
      <vt:lpstr>Gyakorlati kérdések</vt:lpstr>
      <vt:lpstr>PowerPoint bemutató</vt:lpstr>
      <vt:lpstr>Kötelező rájegyzések a bizonylatokon</vt:lpstr>
      <vt:lpstr>Kifizetési kérelem felülete</vt:lpstr>
      <vt:lpstr>PowerPoint bemutató</vt:lpstr>
      <vt:lpstr>Beszerzések (szerződések) rögzítése</vt:lpstr>
      <vt:lpstr>Árajánlatok rögzítése</vt:lpstr>
      <vt:lpstr>Bizonylat (számla) rögzítése</vt:lpstr>
      <vt:lpstr>PowerPoint bemutató</vt:lpstr>
      <vt:lpstr>Építési tételek (ÉNGY) rögzítése</vt:lpstr>
      <vt:lpstr>Gépek, eszközök, szolgáltatások, árajánlatos építési tételek –tételrészletező (a támogatás lehívása)</vt:lpstr>
      <vt:lpstr>A felület füleinek javasolt kitöltési sorrendje</vt:lpstr>
      <vt:lpstr>Indikátorok / Zárás</vt:lpstr>
      <vt:lpstr>Rendezvény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Vidékfejlesztési pályázatok megvalósításához gyakorlati útmutató</dc:title>
  <dc:creator>root</dc:creator>
  <cp:lastModifiedBy>root</cp:lastModifiedBy>
  <cp:revision>57</cp:revision>
  <dcterms:created xsi:type="dcterms:W3CDTF">2019-05-28T08:47:47Z</dcterms:created>
  <dcterms:modified xsi:type="dcterms:W3CDTF">2019-06-03T10:44:37Z</dcterms:modified>
</cp:coreProperties>
</file>