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256" r:id="rId2"/>
    <p:sldId id="257" r:id="rId3"/>
    <p:sldId id="258" r:id="rId4"/>
    <p:sldId id="259" r:id="rId5"/>
    <p:sldId id="260" r:id="rId6"/>
    <p:sldId id="269" r:id="rId7"/>
    <p:sldId id="267" r:id="rId8"/>
    <p:sldId id="270" r:id="rId9"/>
    <p:sldId id="271" r:id="rId10"/>
    <p:sldId id="272" r:id="rId11"/>
    <p:sldId id="273" r:id="rId12"/>
    <p:sldId id="274" r:id="rId13"/>
    <p:sldId id="261" r:id="rId14"/>
    <p:sldId id="262" r:id="rId15"/>
    <p:sldId id="263" r:id="rId16"/>
    <p:sldId id="264" r:id="rId17"/>
    <p:sldId id="265" r:id="rId18"/>
    <p:sldId id="266" r:id="rId19"/>
    <p:sldId id="268" r:id="rId20"/>
  </p:sldIdLst>
  <p:sldSz cx="12192000" cy="6858000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016" autoAdjust="0"/>
    <p:restoredTop sz="96187" autoAdjust="0"/>
  </p:normalViewPr>
  <p:slideViewPr>
    <p:cSldViewPr snapToGrid="0">
      <p:cViewPr varScale="1">
        <p:scale>
          <a:sx n="76" d="100"/>
          <a:sy n="76" d="100"/>
        </p:scale>
        <p:origin x="126" y="726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100259A-B5A4-4ABA-8F37-782DBB46D976}" type="datetimeFigureOut">
              <a:rPr lang="hu-HU" smtClean="0"/>
              <a:t>2019.06.03.</a:t>
            </a:fld>
            <a:endParaRPr lang="hu-HU"/>
          </a:p>
        </p:txBody>
      </p:sp>
      <p:sp>
        <p:nvSpPr>
          <p:cNvPr id="4" name="Diakép hely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u-HU"/>
          </a:p>
        </p:txBody>
      </p:sp>
      <p:sp>
        <p:nvSpPr>
          <p:cNvPr id="5" name="Jegyzetek hely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80C4D46-DC9A-42A2-BFDA-93B45C8DDA83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5034566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0C4D46-DC9A-42A2-BFDA-93B45C8DDA83}" type="slidenum">
              <a:rPr lang="hu-HU" smtClean="0"/>
              <a:t>9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7055793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u-HU" smtClean="0"/>
              <a:t>Alcím mintájának szerkesztése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A29E8F-3940-4411-94A1-BD2C13F2BBD6}" type="datetimeFigureOut">
              <a:rPr lang="hu-HU" smtClean="0"/>
              <a:t>2019.06.03.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82A7B9-626C-4E0F-88E1-8E1D1152F08A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0801593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A29E8F-3940-4411-94A1-BD2C13F2BBD6}" type="datetimeFigureOut">
              <a:rPr lang="hu-HU" smtClean="0"/>
              <a:t>2019.06.03.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82A7B9-626C-4E0F-88E1-8E1D1152F08A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731067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A29E8F-3940-4411-94A1-BD2C13F2BBD6}" type="datetimeFigureOut">
              <a:rPr lang="hu-HU" smtClean="0"/>
              <a:t>2019.06.03.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82A7B9-626C-4E0F-88E1-8E1D1152F08A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953166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A29E8F-3940-4411-94A1-BD2C13F2BBD6}" type="datetimeFigureOut">
              <a:rPr lang="hu-HU" smtClean="0"/>
              <a:t>2019.06.03.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82A7B9-626C-4E0F-88E1-8E1D1152F08A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1632579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A29E8F-3940-4411-94A1-BD2C13F2BBD6}" type="datetimeFigureOut">
              <a:rPr lang="hu-HU" smtClean="0"/>
              <a:t>2019.06.03.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82A7B9-626C-4E0F-88E1-8E1D1152F08A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6779979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A29E8F-3940-4411-94A1-BD2C13F2BBD6}" type="datetimeFigureOut">
              <a:rPr lang="hu-HU" smtClean="0"/>
              <a:t>2019.06.03.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82A7B9-626C-4E0F-88E1-8E1D1152F08A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4767636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A29E8F-3940-4411-94A1-BD2C13F2BBD6}" type="datetimeFigureOut">
              <a:rPr lang="hu-HU" smtClean="0"/>
              <a:t>2019.06.03.</a:t>
            </a:fld>
            <a:endParaRPr lang="hu-HU"/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82A7B9-626C-4E0F-88E1-8E1D1152F08A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2796901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A29E8F-3940-4411-94A1-BD2C13F2BBD6}" type="datetimeFigureOut">
              <a:rPr lang="hu-HU" smtClean="0"/>
              <a:t>2019.06.03.</a:t>
            </a:fld>
            <a:endParaRPr lang="hu-HU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82A7B9-626C-4E0F-88E1-8E1D1152F08A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7410229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A29E8F-3940-4411-94A1-BD2C13F2BBD6}" type="datetimeFigureOut">
              <a:rPr lang="hu-HU" smtClean="0"/>
              <a:t>2019.06.03.</a:t>
            </a:fld>
            <a:endParaRPr lang="hu-HU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82A7B9-626C-4E0F-88E1-8E1D1152F08A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6903162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A29E8F-3940-4411-94A1-BD2C13F2BBD6}" type="datetimeFigureOut">
              <a:rPr lang="hu-HU" smtClean="0"/>
              <a:t>2019.06.03.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82A7B9-626C-4E0F-88E1-8E1D1152F08A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6228036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A29E8F-3940-4411-94A1-BD2C13F2BBD6}" type="datetimeFigureOut">
              <a:rPr lang="hu-HU" smtClean="0"/>
              <a:t>2019.06.03.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82A7B9-626C-4E0F-88E1-8E1D1152F08A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115953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A29E8F-3940-4411-94A1-BD2C13F2BBD6}" type="datetimeFigureOut">
              <a:rPr lang="hu-HU" smtClean="0"/>
              <a:t>2019.06.03.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82A7B9-626C-4E0F-88E1-8E1D1152F08A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1690247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Kép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2500" y="76200"/>
            <a:ext cx="5867399" cy="2190750"/>
          </a:xfrm>
          <a:prstGeom prst="rect">
            <a:avLst/>
          </a:prstGeom>
        </p:spPr>
      </p:pic>
      <p:pic>
        <p:nvPicPr>
          <p:cNvPr id="4" name="Kép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33692" y="4864100"/>
            <a:ext cx="2958308" cy="1993900"/>
          </a:xfrm>
          <a:prstGeom prst="rect">
            <a:avLst/>
          </a:prstGeom>
        </p:spPr>
      </p:pic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584200" y="2516188"/>
            <a:ext cx="10210800" cy="1993900"/>
          </a:xfrm>
        </p:spPr>
        <p:txBody>
          <a:bodyPr>
            <a:normAutofit/>
          </a:bodyPr>
          <a:lstStyle/>
          <a:p>
            <a:r>
              <a:rPr lang="hu-HU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Vidékfejlesztési pályázatok megvalósításához útmutató</a:t>
            </a:r>
            <a:endParaRPr lang="hu-HU" b="1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117600" y="4131469"/>
            <a:ext cx="9144000" cy="1465262"/>
          </a:xfrm>
        </p:spPr>
        <p:txBody>
          <a:bodyPr>
            <a:normAutofit fontScale="85000" lnSpcReduction="20000"/>
          </a:bodyPr>
          <a:lstStyle/>
          <a:p>
            <a:endParaRPr lang="hu-HU" dirty="0" smtClean="0"/>
          </a:p>
          <a:p>
            <a:endParaRPr lang="hu-HU" dirty="0"/>
          </a:p>
          <a:p>
            <a:endParaRPr lang="hu-HU" dirty="0" smtClean="0"/>
          </a:p>
          <a:p>
            <a:r>
              <a:rPr lang="hu-HU" sz="3000" dirty="0" smtClean="0">
                <a:solidFill>
                  <a:schemeClr val="accent1">
                    <a:lumMod val="75000"/>
                  </a:schemeClr>
                </a:solidFill>
              </a:rPr>
              <a:t>Változás bejelentés benyújtása</a:t>
            </a:r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40446970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546100" y="223837"/>
            <a:ext cx="10515600" cy="1325563"/>
          </a:xfrm>
        </p:spPr>
        <p:txBody>
          <a:bodyPr>
            <a:normAutofit/>
          </a:bodyPr>
          <a:lstStyle/>
          <a:p>
            <a:r>
              <a:rPr lang="hu-HU" sz="5400" b="1" dirty="0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  <a:t>Eszköz beszerzés esetén</a:t>
            </a:r>
            <a:endParaRPr lang="hu-HU" sz="5400" b="1" dirty="0">
              <a:solidFill>
                <a:schemeClr val="accent1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546100" y="1825625"/>
            <a:ext cx="10807700" cy="4351338"/>
          </a:xfrm>
        </p:spPr>
        <p:txBody>
          <a:bodyPr>
            <a:normAutofit/>
          </a:bodyPr>
          <a:lstStyle/>
          <a:p>
            <a:r>
              <a:rPr lang="hu-HU" dirty="0" smtClean="0"/>
              <a:t>Ha a megvalósítás során más típusú gép/eszköz kerül beszerzésre, amelynek műszaki paraméterei megegyeznek a támogatási kérelemben bemutatott és elfogadott gép/eszköz műszaki paramétereinek, úgy az nem tekinthető műszaki tartalom változásnak. 	Ebben az esetben a kifizetési kérelemhez az új gépre vonatkozó 3 árajánlat benyújtása szükséges.</a:t>
            </a:r>
          </a:p>
          <a:p>
            <a:r>
              <a:rPr lang="hu-HU" dirty="0" smtClean="0"/>
              <a:t>Amennyiben a módosítással költség megtakarítást érnek el, úgy azt–indokolt esetben–más költségelemre átcsoportosíthatják</a:t>
            </a:r>
            <a:r>
              <a:rPr lang="hu-HU" dirty="0"/>
              <a:t>!</a:t>
            </a:r>
          </a:p>
        </p:txBody>
      </p:sp>
      <p:sp>
        <p:nvSpPr>
          <p:cNvPr id="5" name="Jobbra nyíl 4"/>
          <p:cNvSpPr/>
          <p:nvPr/>
        </p:nvSpPr>
        <p:spPr>
          <a:xfrm>
            <a:off x="7480300" y="3098800"/>
            <a:ext cx="406400" cy="2032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7371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8200" y="263524"/>
            <a:ext cx="10515600" cy="1325563"/>
          </a:xfrm>
        </p:spPr>
        <p:txBody>
          <a:bodyPr>
            <a:normAutofit/>
          </a:bodyPr>
          <a:lstStyle/>
          <a:p>
            <a:r>
              <a:rPr lang="hu-HU" sz="4800" b="1" dirty="0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  <a:t>Műszaki, szakmai tartalom csökkenése</a:t>
            </a:r>
            <a:endParaRPr lang="hu-HU" sz="4800" b="1" dirty="0">
              <a:solidFill>
                <a:schemeClr val="accent1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hu-HU" sz="2400" dirty="0" smtClean="0"/>
          </a:p>
          <a:p>
            <a:r>
              <a:rPr lang="hu-HU" sz="2400" dirty="0" smtClean="0"/>
              <a:t>Funkcionálisan csak részben egyenértékű műszaki, szakmai megoldással történő kiváltása főszabályként, akkor lehetséges, 		ha a módosítás oka: </a:t>
            </a:r>
            <a:r>
              <a:rPr lang="hu-HU" sz="2400" b="1" dirty="0" smtClean="0"/>
              <a:t>előre nem látható, nem tervezhető, a kedvezményezettnek nem felróhatóan bekövetkezett </a:t>
            </a:r>
            <a:r>
              <a:rPr lang="hu-HU" sz="2400" dirty="0" smtClean="0"/>
              <a:t>esemény (</a:t>
            </a:r>
            <a:r>
              <a:rPr lang="hu-HU" sz="2400" dirty="0" smtClean="0">
                <a:solidFill>
                  <a:schemeClr val="accent1">
                    <a:lumMod val="75000"/>
                  </a:schemeClr>
                </a:solidFill>
              </a:rPr>
              <a:t>például: a piaci árváltozások, szabvány változások stb</a:t>
            </a:r>
            <a:r>
              <a:rPr lang="hu-HU" sz="2400" dirty="0" smtClean="0"/>
              <a:t>.) A projekt, projektelem rendeltetésszerű használatnak való megfelelősségét, az igénybevett–szerződés szerinti teljesítésért felelős személyi gazolja (műszaki ellenőr</a:t>
            </a:r>
            <a:r>
              <a:rPr lang="hu-HU" sz="2400" dirty="0"/>
              <a:t>).</a:t>
            </a:r>
          </a:p>
          <a:p>
            <a:endParaRPr lang="hu-HU" sz="2400" dirty="0"/>
          </a:p>
        </p:txBody>
      </p:sp>
      <p:sp>
        <p:nvSpPr>
          <p:cNvPr id="5" name="Jobbra nyíl 4"/>
          <p:cNvSpPr/>
          <p:nvPr/>
        </p:nvSpPr>
        <p:spPr>
          <a:xfrm>
            <a:off x="6324600" y="2743200"/>
            <a:ext cx="927100" cy="1270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183683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838200" y="228600"/>
            <a:ext cx="10515600" cy="5948363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hu-HU" sz="2400" dirty="0" smtClean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marL="0" indent="0">
              <a:buNone/>
            </a:pPr>
            <a:r>
              <a:rPr lang="hu-HU" sz="2400" dirty="0" smtClean="0">
                <a:solidFill>
                  <a:srgbClr val="000000"/>
                </a:solidFill>
                <a:latin typeface="Arial" panose="020B0604020202020204" pitchFamily="34" charset="0"/>
              </a:rPr>
              <a:t>A VP IH felhívja a támogatást igénylők figyelmét, hogy minden műszaki, szakmai tartalomváltozást </a:t>
            </a:r>
            <a:r>
              <a:rPr lang="hu-HU" sz="2400" b="1" dirty="0" smtClean="0">
                <a:solidFill>
                  <a:srgbClr val="000000"/>
                </a:solidFill>
                <a:latin typeface="Arial" panose="020B0604020202020204" pitchFamily="34" charset="0"/>
              </a:rPr>
              <a:t>egyedileg mérlegelés bírál el</a:t>
            </a:r>
            <a:r>
              <a:rPr lang="hu-HU" sz="2400" dirty="0" smtClean="0">
                <a:solidFill>
                  <a:srgbClr val="000000"/>
                </a:solidFill>
                <a:latin typeface="Arial" panose="020B0604020202020204" pitchFamily="34" charset="0"/>
              </a:rPr>
              <a:t>, amelynek eredményeképpen, dönthet arról,hogy:</a:t>
            </a:r>
          </a:p>
          <a:p>
            <a:pPr marL="0" indent="0">
              <a:buNone/>
            </a:pPr>
            <a:endParaRPr lang="hu-HU" sz="2400" dirty="0" smtClean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lvl="1"/>
            <a:r>
              <a:rPr lang="hu-HU" dirty="0" smtClean="0"/>
              <a:t>A módosítást jóváhagyja az elszámolható költségek változatlanul hagyása mellett,vagy</a:t>
            </a:r>
          </a:p>
          <a:p>
            <a:pPr marL="457200" lvl="1" indent="0">
              <a:buNone/>
            </a:pPr>
            <a:endParaRPr lang="hu-HU" dirty="0" smtClean="0"/>
          </a:p>
          <a:p>
            <a:pPr lvl="1"/>
            <a:r>
              <a:rPr lang="hu-HU" dirty="0" smtClean="0"/>
              <a:t>Költség átcsoportosítást engedélyez a tételek között,vagy</a:t>
            </a:r>
          </a:p>
          <a:p>
            <a:pPr marL="457200" lvl="1" indent="0">
              <a:buNone/>
            </a:pPr>
            <a:endParaRPr lang="hu-HU" dirty="0" smtClean="0"/>
          </a:p>
          <a:p>
            <a:pPr lvl="1"/>
            <a:r>
              <a:rPr lang="hu-HU" dirty="0" smtClean="0"/>
              <a:t>A módosítást jóváhagyja az elszámolható költségek– és az igényelhető támogatás– csökkentése mellett, vagy</a:t>
            </a:r>
          </a:p>
          <a:p>
            <a:pPr marL="457200" lvl="1" indent="0">
              <a:buNone/>
            </a:pPr>
            <a:endParaRPr lang="hu-HU" dirty="0" smtClean="0"/>
          </a:p>
          <a:p>
            <a:pPr lvl="1"/>
            <a:r>
              <a:rPr lang="hu-HU" dirty="0" smtClean="0"/>
              <a:t>Elutasítja a módosítási kérelmet!!!</a:t>
            </a:r>
          </a:p>
          <a:p>
            <a:pPr lvl="1"/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6270330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sz="5400" b="1" dirty="0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  <a:t>Belépés a kérelembenyújtó felületre</a:t>
            </a:r>
            <a:endParaRPr lang="hu-HU" sz="5400" b="1" dirty="0">
              <a:solidFill>
                <a:schemeClr val="accent1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hu-HU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1,</a:t>
            </a:r>
            <a:r>
              <a:rPr lang="hu-HU" b="1" dirty="0" err="1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www.mvh.allamkincstar.gov.hu</a:t>
            </a:r>
            <a:r>
              <a:rPr lang="hu-HU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hu-HU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</a:pPr>
            <a:endParaRPr lang="hu-HU" dirty="0"/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2500" y="2377066"/>
            <a:ext cx="6781800" cy="3799897"/>
          </a:xfrm>
          <a:prstGeom prst="rect">
            <a:avLst/>
          </a:prstGeom>
        </p:spPr>
      </p:pic>
      <p:cxnSp>
        <p:nvCxnSpPr>
          <p:cNvPr id="10" name="Egyenes összekötő nyíllal 9"/>
          <p:cNvCxnSpPr/>
          <p:nvPr/>
        </p:nvCxnSpPr>
        <p:spPr>
          <a:xfrm flipH="1">
            <a:off x="6451600" y="5257800"/>
            <a:ext cx="1155700" cy="88900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50039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698500" y="212724"/>
            <a:ext cx="10515600" cy="6645275"/>
          </a:xfrm>
        </p:spPr>
        <p:txBody>
          <a:bodyPr/>
          <a:lstStyle/>
          <a:p>
            <a:pPr marL="0" indent="0">
              <a:buNone/>
            </a:pPr>
            <a:r>
              <a:rPr lang="hu-HU" dirty="0" smtClean="0"/>
              <a:t>2, A </a:t>
            </a:r>
            <a:r>
              <a:rPr lang="hu-HU" dirty="0"/>
              <a:t>megnyíló E-ÜGYINTÉZÉS oldalon kattintson </a:t>
            </a:r>
            <a:r>
              <a:rPr lang="hu-HU" dirty="0" smtClean="0"/>
              <a:t>bejelentkezés </a:t>
            </a:r>
            <a:r>
              <a:rPr lang="hu-HU" dirty="0"/>
              <a:t>gombra, majd válassza ki </a:t>
            </a:r>
            <a:r>
              <a:rPr lang="hu-HU" dirty="0" smtClean="0"/>
              <a:t>az ügyfélkapun keresztül </a:t>
            </a:r>
            <a:r>
              <a:rPr lang="hu-HU" dirty="0"/>
              <a:t>menüpontot. </a:t>
            </a:r>
          </a:p>
          <a:p>
            <a:pPr marL="0" indent="0">
              <a:buNone/>
            </a:pPr>
            <a:endParaRPr lang="hu-HU" dirty="0"/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6600" y="1549949"/>
            <a:ext cx="7518400" cy="4228423"/>
          </a:xfrm>
          <a:prstGeom prst="rect">
            <a:avLst/>
          </a:prstGeom>
        </p:spPr>
      </p:pic>
      <p:cxnSp>
        <p:nvCxnSpPr>
          <p:cNvPr id="8" name="Egyenes összekötő nyíllal 7"/>
          <p:cNvCxnSpPr/>
          <p:nvPr/>
        </p:nvCxnSpPr>
        <p:spPr>
          <a:xfrm flipH="1">
            <a:off x="6159500" y="3263900"/>
            <a:ext cx="1308100" cy="127000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78481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749300" y="149224"/>
            <a:ext cx="10515600" cy="6619875"/>
          </a:xfrm>
        </p:spPr>
        <p:txBody>
          <a:bodyPr/>
          <a:lstStyle/>
          <a:p>
            <a:pPr marL="0" indent="0">
              <a:buNone/>
            </a:pPr>
            <a:r>
              <a:rPr lang="hu-HU" dirty="0" smtClean="0"/>
              <a:t>3, Válassza </a:t>
            </a:r>
            <a:r>
              <a:rPr lang="hu-HU" dirty="0"/>
              <a:t>ki a menülistából az </a:t>
            </a:r>
            <a:r>
              <a:rPr lang="hu-HU" i="1" dirty="0"/>
              <a:t>Elektronikus kérelemkezelés</a:t>
            </a:r>
            <a:r>
              <a:rPr lang="hu-HU" dirty="0"/>
              <a:t>/</a:t>
            </a:r>
            <a:r>
              <a:rPr lang="hu-HU" i="1" dirty="0"/>
              <a:t>Vidékfejlesztési Program(2014-2020) Támogatási kérelem </a:t>
            </a:r>
            <a:r>
              <a:rPr lang="hu-HU" dirty="0"/>
              <a:t>alatt a </a:t>
            </a:r>
            <a:r>
              <a:rPr lang="hu-HU" i="1" dirty="0"/>
              <a:t>Változás bejelentés(VP) </a:t>
            </a:r>
            <a:r>
              <a:rPr lang="hu-HU" dirty="0"/>
              <a:t>menüpontot </a:t>
            </a:r>
          </a:p>
          <a:p>
            <a:pPr marL="0" indent="0">
              <a:buNone/>
            </a:pPr>
            <a:endParaRPr lang="hu-HU" dirty="0"/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9301" y="1632574"/>
            <a:ext cx="7791752" cy="39681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01453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838200" y="114300"/>
            <a:ext cx="10515600" cy="60626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hu-HU" dirty="0" smtClean="0"/>
              <a:t>4, Ezt követően az „</a:t>
            </a:r>
            <a:r>
              <a:rPr lang="hu-HU" i="1" dirty="0" smtClean="0"/>
              <a:t>Változás bejelentés előválasztó</a:t>
            </a:r>
            <a:r>
              <a:rPr lang="hu-HU" dirty="0" smtClean="0"/>
              <a:t>” felület jelenik meg </a:t>
            </a:r>
          </a:p>
          <a:p>
            <a:pPr lvl="1"/>
            <a:r>
              <a:rPr lang="hu-HU" sz="2000" i="1" dirty="0" smtClean="0"/>
              <a:t>új kérelem </a:t>
            </a:r>
            <a:r>
              <a:rPr lang="hu-HU" sz="2000" dirty="0" smtClean="0"/>
              <a:t>kitöltésének indítására az Új Kérelem gomb megnyomásával </a:t>
            </a:r>
          </a:p>
          <a:p>
            <a:pPr marL="457200" lvl="1" indent="0">
              <a:buNone/>
            </a:pPr>
            <a:endParaRPr lang="hu-HU" dirty="0" smtClean="0"/>
          </a:p>
          <a:p>
            <a:pPr marL="457200" lvl="1" indent="0">
              <a:buNone/>
            </a:pPr>
            <a:endParaRPr lang="hu-HU" dirty="0"/>
          </a:p>
          <a:p>
            <a:pPr marL="457200" lvl="1" indent="0">
              <a:buNone/>
            </a:pPr>
            <a:endParaRPr lang="hu-HU" dirty="0" smtClean="0"/>
          </a:p>
          <a:p>
            <a:pPr marL="457200" lvl="1" indent="0">
              <a:buNone/>
            </a:pPr>
            <a:endParaRPr lang="hu-HU" dirty="0"/>
          </a:p>
          <a:p>
            <a:pPr marL="457200" lvl="1" indent="0">
              <a:buNone/>
            </a:pPr>
            <a:endParaRPr lang="hu-HU" dirty="0" smtClean="0"/>
          </a:p>
          <a:p>
            <a:pPr marL="457200" lvl="1" indent="0">
              <a:buNone/>
            </a:pPr>
            <a:endParaRPr lang="hu-HU" dirty="0"/>
          </a:p>
          <a:p>
            <a:pPr marL="457200" lvl="1" indent="0">
              <a:buNone/>
            </a:pPr>
            <a:endParaRPr lang="hu-HU" dirty="0" smtClean="0"/>
          </a:p>
          <a:p>
            <a:pPr marL="457200" lvl="1" indent="0">
              <a:buNone/>
            </a:pPr>
            <a:endParaRPr lang="hu-HU" dirty="0"/>
          </a:p>
          <a:p>
            <a:pPr lvl="1"/>
            <a:endParaRPr lang="hu-HU" sz="2000" dirty="0" smtClean="0"/>
          </a:p>
          <a:p>
            <a:pPr lvl="1"/>
            <a:r>
              <a:rPr lang="hu-HU" sz="2000" dirty="0" smtClean="0"/>
              <a:t>Amennyiben </a:t>
            </a:r>
            <a:r>
              <a:rPr lang="hu-HU" sz="2000" dirty="0"/>
              <a:t>új kérelmet kíván benyújtani, az „</a:t>
            </a:r>
            <a:r>
              <a:rPr lang="hu-HU" sz="2000" i="1" dirty="0"/>
              <a:t>Új kérelem</a:t>
            </a:r>
            <a:r>
              <a:rPr lang="hu-HU" sz="2000" dirty="0"/>
              <a:t>” gomb megnyomása után meg kell adnia a változással érintett Támogatási Okirat (TO) iratazonosítóját. </a:t>
            </a:r>
          </a:p>
          <a:p>
            <a:pPr lvl="1"/>
            <a:r>
              <a:rPr lang="hu-HU" sz="2000" dirty="0"/>
              <a:t>A támogatói okirat iratazonosítója megtalálható a Támogatói okirat első oldalának bal felső részén. </a:t>
            </a:r>
            <a:endParaRPr lang="hu-HU" sz="2000" dirty="0" smtClean="0"/>
          </a:p>
          <a:p>
            <a:pPr marL="0" indent="0">
              <a:buNone/>
            </a:pPr>
            <a:endParaRPr lang="hu-HU" dirty="0"/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14856" y="1136566"/>
            <a:ext cx="8009788" cy="2736897"/>
          </a:xfrm>
          <a:prstGeom prst="rect">
            <a:avLst/>
          </a:prstGeom>
        </p:spPr>
      </p:pic>
      <p:cxnSp>
        <p:nvCxnSpPr>
          <p:cNvPr id="6" name="Egyenes összekötő nyíllal 5"/>
          <p:cNvCxnSpPr/>
          <p:nvPr/>
        </p:nvCxnSpPr>
        <p:spPr>
          <a:xfrm flipH="1">
            <a:off x="4889500" y="1968500"/>
            <a:ext cx="1028700" cy="11430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308202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hu-HU" sz="4800" b="1" dirty="0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  <a:t>Az elszámolás </a:t>
            </a:r>
            <a:r>
              <a:rPr lang="hu-HU" sz="4800" b="1" dirty="0">
                <a:solidFill>
                  <a:schemeClr val="accent1">
                    <a:lumMod val="50000"/>
                  </a:schemeClr>
                </a:solidFill>
                <a:latin typeface="+mn-lt"/>
              </a:rPr>
              <a:t>ütemezésének, tartalmának (mérföldkövek) módosítása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hu-HU" sz="2400" dirty="0" smtClean="0"/>
              <a:t>Itt </a:t>
            </a:r>
            <a:r>
              <a:rPr lang="hu-HU" sz="2400" dirty="0"/>
              <a:t>kell megadnia a módosított mérföldkövekre vonatkozó adatokat</a:t>
            </a:r>
            <a:r>
              <a:rPr lang="hu-HU" sz="2400" dirty="0" smtClean="0"/>
              <a:t>.</a:t>
            </a:r>
          </a:p>
          <a:p>
            <a:pPr marL="0" indent="0">
              <a:buNone/>
            </a:pPr>
            <a:r>
              <a:rPr lang="hu-HU" sz="2400" b="1" dirty="0"/>
              <a:t>Fontos: </a:t>
            </a:r>
            <a:r>
              <a:rPr lang="hu-HU" sz="2400" dirty="0"/>
              <a:t>ebben a blokkban az </a:t>
            </a:r>
            <a:r>
              <a:rPr lang="hu-HU" sz="2400" b="1" dirty="0"/>
              <a:t>új/megváltoztatott mérföldkövek </a:t>
            </a:r>
            <a:r>
              <a:rPr lang="hu-HU" sz="2400" dirty="0"/>
              <a:t>adatai szerepeljenek. Előfordulhat, hogy a változás a mérföldkövek számát (is) érinti, akkor itt annyi sor legyen beszúrva, </a:t>
            </a:r>
            <a:r>
              <a:rPr lang="hu-HU" sz="2400" b="1" dirty="0"/>
              <a:t>ahány mérföldkövet szeretne az új ütemezés szerint</a:t>
            </a:r>
            <a:r>
              <a:rPr lang="hu-HU" sz="2400" dirty="0"/>
              <a:t>, és a „</a:t>
            </a:r>
            <a:r>
              <a:rPr lang="hu-HU" sz="2400" i="1" dirty="0"/>
              <a:t>Változás szöveges leírása</a:t>
            </a:r>
            <a:r>
              <a:rPr lang="hu-HU" sz="2400" dirty="0"/>
              <a:t>”mezőben pontos és részletes kifejtés szükséges, </a:t>
            </a:r>
            <a:r>
              <a:rPr lang="hu-HU" sz="2400" dirty="0" smtClean="0"/>
              <a:t>amelyből </a:t>
            </a:r>
            <a:r>
              <a:rPr lang="hu-HU" sz="2400" dirty="0"/>
              <a:t>egyértelműen látható, hogy mit, mire szeretne változtatni. </a:t>
            </a:r>
            <a:endParaRPr lang="hu-HU" sz="2400" dirty="0" smtClean="0"/>
          </a:p>
          <a:p>
            <a:pPr marL="0" indent="0">
              <a:buNone/>
            </a:pPr>
            <a:r>
              <a:rPr lang="hu-HU" sz="2400" dirty="0" smtClean="0"/>
              <a:t>Például, ha </a:t>
            </a:r>
            <a:r>
              <a:rPr lang="hu-HU" sz="2400" dirty="0"/>
              <a:t>az eredetileg 3 db mérföldkőből csak 2 db érintett a változással, a harmadik változatlanul marad, akkor csak a változással érintett mérföldkövek (2 db) módosított adatait kell </a:t>
            </a:r>
            <a:r>
              <a:rPr lang="hu-HU" sz="2400" dirty="0" smtClean="0"/>
              <a:t>felrögzíteni.</a:t>
            </a:r>
            <a:endParaRPr lang="hu-HU" sz="2400" dirty="0"/>
          </a:p>
        </p:txBody>
      </p:sp>
    </p:spTree>
    <p:extLst>
      <p:ext uri="{BB962C8B-B14F-4D97-AF65-F5344CB8AC3E}">
        <p14:creationId xmlns:p14="http://schemas.microsoft.com/office/powerpoint/2010/main" val="39172336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Tartalom helye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7226300" cy="4451788"/>
          </a:xfrm>
          <a:prstGeom prst="rect">
            <a:avLst/>
          </a:prstGeom>
        </p:spPr>
      </p:pic>
      <p:cxnSp>
        <p:nvCxnSpPr>
          <p:cNvPr id="6" name="Egyenes összekötő nyíllal 5"/>
          <p:cNvCxnSpPr/>
          <p:nvPr/>
        </p:nvCxnSpPr>
        <p:spPr>
          <a:xfrm flipV="1">
            <a:off x="2057400" y="1295400"/>
            <a:ext cx="5384800" cy="142240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7" name="Téglalap 6"/>
          <p:cNvSpPr/>
          <p:nvPr/>
        </p:nvSpPr>
        <p:spPr>
          <a:xfrm>
            <a:off x="7442200" y="1025565"/>
            <a:ext cx="45593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i="1" dirty="0">
                <a:solidFill>
                  <a:srgbClr val="000000"/>
                </a:solidFill>
                <a:latin typeface="Times New Roman" panose="02020603050405020304" pitchFamily="18" charset="0"/>
              </a:rPr>
              <a:t>Mérföldkő sorszáma</a:t>
            </a:r>
            <a:r>
              <a:rPr lang="hu-HU" dirty="0">
                <a:solidFill>
                  <a:srgbClr val="000000"/>
                </a:solidFill>
                <a:latin typeface="Times New Roman" panose="02020603050405020304" pitchFamily="18" charset="0"/>
              </a:rPr>
              <a:t>: Ebben a cellában kell megadni annak a támogatási okiratban szereplő mérföldkőnek a sorszámát, amelyhez a változás kapcsolódik. A cella kitöltése kötelező! </a:t>
            </a:r>
            <a:endParaRPr lang="hu-HU" dirty="0"/>
          </a:p>
        </p:txBody>
      </p:sp>
      <p:cxnSp>
        <p:nvCxnSpPr>
          <p:cNvPr id="10" name="Egyenes összekötő nyíllal 9"/>
          <p:cNvCxnSpPr/>
          <p:nvPr/>
        </p:nvCxnSpPr>
        <p:spPr>
          <a:xfrm>
            <a:off x="4749800" y="3213100"/>
            <a:ext cx="2933700" cy="20320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1" name="Téglalap 10"/>
          <p:cNvSpPr/>
          <p:nvPr/>
        </p:nvSpPr>
        <p:spPr>
          <a:xfrm>
            <a:off x="7785100" y="3314700"/>
            <a:ext cx="42164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i="1" dirty="0">
                <a:solidFill>
                  <a:srgbClr val="000000"/>
                </a:solidFill>
                <a:latin typeface="Times New Roman" panose="02020603050405020304" pitchFamily="18" charset="0"/>
              </a:rPr>
              <a:t>Eredmény leírása</a:t>
            </a:r>
            <a:r>
              <a:rPr lang="hu-HU" dirty="0">
                <a:solidFill>
                  <a:srgbClr val="000000"/>
                </a:solidFill>
                <a:latin typeface="Times New Roman" panose="02020603050405020304" pitchFamily="18" charset="0"/>
              </a:rPr>
              <a:t>: Ebben a cellában kell megadni a korábbi kifizetési kérelemtől eltelt időszakban megvalósult eredmény leírását. A cella kitöltése kötelező! </a:t>
            </a:r>
            <a:endParaRPr lang="hu-HU" dirty="0"/>
          </a:p>
        </p:txBody>
      </p:sp>
      <p:cxnSp>
        <p:nvCxnSpPr>
          <p:cNvPr id="13" name="Egyenes összekötő nyíllal 12"/>
          <p:cNvCxnSpPr/>
          <p:nvPr/>
        </p:nvCxnSpPr>
        <p:spPr>
          <a:xfrm flipH="1">
            <a:off x="5448300" y="3822700"/>
            <a:ext cx="241300" cy="102870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églalap 13"/>
          <p:cNvSpPr/>
          <p:nvPr/>
        </p:nvSpPr>
        <p:spPr>
          <a:xfrm>
            <a:off x="723900" y="4858188"/>
            <a:ext cx="666115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i="1" dirty="0">
                <a:solidFill>
                  <a:srgbClr val="000000"/>
                </a:solidFill>
                <a:latin typeface="Times New Roman" panose="02020603050405020304" pitchFamily="18" charset="0"/>
              </a:rPr>
              <a:t>A mérföldkő eléréséig felhasználni tervezett támogatási összeg</a:t>
            </a:r>
            <a:r>
              <a:rPr lang="hu-HU" dirty="0">
                <a:solidFill>
                  <a:srgbClr val="000000"/>
                </a:solidFill>
                <a:latin typeface="Times New Roman" panose="02020603050405020304" pitchFamily="18" charset="0"/>
              </a:rPr>
              <a:t>: Ebben a cellában kell megadni a korábbi kifizetési kérelemtől eltelt időszakban felhasznált támogatási összeget</a:t>
            </a:r>
            <a:r>
              <a:rPr lang="hu-HU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. A </a:t>
            </a:r>
            <a:r>
              <a:rPr lang="hu-HU" dirty="0">
                <a:solidFill>
                  <a:srgbClr val="000000"/>
                </a:solidFill>
                <a:latin typeface="Times New Roman" panose="02020603050405020304" pitchFamily="18" charset="0"/>
              </a:rPr>
              <a:t>cella kitöltése kötelező! 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0992247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hu-HU" sz="7200" b="1" dirty="0" smtClean="0">
                <a:solidFill>
                  <a:schemeClr val="accent1">
                    <a:lumMod val="50000"/>
                  </a:schemeClr>
                </a:solidFill>
              </a:rPr>
              <a:t>Köszönjük a figyelmet!</a:t>
            </a:r>
            <a:endParaRPr lang="hu-HU" sz="72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2875" y="3532187"/>
            <a:ext cx="4286250" cy="1876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23546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hu-HU" sz="5400" b="1" dirty="0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  <a:t>Mielőtt nekiállunk</a:t>
            </a:r>
            <a:endParaRPr lang="hu-HU" sz="5400" b="1" dirty="0">
              <a:solidFill>
                <a:schemeClr val="accent1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sz="2400" dirty="0" smtClean="0"/>
              <a:t>Mire nyertünk támogatást? Amennyiben több pályázatom van, minden benyújtott pályázatot külön kell kezelni</a:t>
            </a:r>
          </a:p>
          <a:p>
            <a:r>
              <a:rPr lang="hu-HU" sz="2400" dirty="0" smtClean="0"/>
              <a:t>TO átvétel dátumának feljegyzése!</a:t>
            </a:r>
          </a:p>
          <a:p>
            <a:r>
              <a:rPr lang="hu-HU" sz="2400" dirty="0" smtClean="0"/>
              <a:t>Mit vállaltunk? Milyen mérföldkövekkel?</a:t>
            </a:r>
          </a:p>
          <a:p>
            <a:r>
              <a:rPr lang="hu-HU" sz="2400" dirty="0" smtClean="0"/>
              <a:t>Volt e levonás? Meg szeretnénk azt is valósítani?</a:t>
            </a:r>
          </a:p>
          <a:p>
            <a:r>
              <a:rPr lang="hu-HU" sz="2400" dirty="0" smtClean="0"/>
              <a:t>Tájékoztatásra és nyilvánosságra vonatkozó kötelezettségek!</a:t>
            </a:r>
            <a:endParaRPr lang="hu-HU" sz="2400" dirty="0"/>
          </a:p>
        </p:txBody>
      </p:sp>
    </p:spTree>
    <p:extLst>
      <p:ext uri="{BB962C8B-B14F-4D97-AF65-F5344CB8AC3E}">
        <p14:creationId xmlns:p14="http://schemas.microsoft.com/office/powerpoint/2010/main" val="39035042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104900"/>
          </a:xfrm>
        </p:spPr>
        <p:txBody>
          <a:bodyPr>
            <a:normAutofit/>
          </a:bodyPr>
          <a:lstStyle/>
          <a:p>
            <a:r>
              <a:rPr lang="hu-HU" sz="5400" b="1" dirty="0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  <a:t>A jogszabályi háttér</a:t>
            </a:r>
            <a:endParaRPr lang="hu-HU" sz="5400" b="1" dirty="0">
              <a:solidFill>
                <a:schemeClr val="accent1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838200" y="1092200"/>
            <a:ext cx="10515600" cy="5765799"/>
          </a:xfrm>
        </p:spPr>
        <p:txBody>
          <a:bodyPr>
            <a:normAutofit lnSpcReduction="10000"/>
          </a:bodyPr>
          <a:lstStyle/>
          <a:p>
            <a:r>
              <a:rPr lang="hu-HU" sz="2000" dirty="0" smtClean="0"/>
              <a:t>272/2014. (XI. 5.) Korm. rendelet 86.§ (1) bekezdése kimondja, hogy ha a </a:t>
            </a:r>
            <a:r>
              <a:rPr lang="hu-HU" sz="2000" b="1" dirty="0" smtClean="0"/>
              <a:t>kedvezményezett</a:t>
            </a:r>
            <a:r>
              <a:rPr lang="hu-HU" sz="2000" dirty="0" smtClean="0"/>
              <a:t>nek a támogatási szerződésben rögzített, vagy bármely, az e rendelet alapján szolgáltatott </a:t>
            </a:r>
            <a:r>
              <a:rPr lang="hu-HU" sz="2000" b="1" dirty="0" smtClean="0"/>
              <a:t>adataiban változás következik be</a:t>
            </a:r>
            <a:r>
              <a:rPr lang="hu-HU" sz="2000" dirty="0" smtClean="0"/>
              <a:t>, vagy a projekt műszaki, szakmai tartalma, költségvetése, vagy a támogatás egyéb feltételei változnak</a:t>
            </a:r>
            <a:r>
              <a:rPr lang="hu-HU" sz="2000" dirty="0"/>
              <a:t> </a:t>
            </a:r>
            <a:r>
              <a:rPr lang="hu-HU" sz="2000" b="1" dirty="0"/>
              <a:t>a támogatói okirat kézhezvételét követő naptól,</a:t>
            </a:r>
            <a:r>
              <a:rPr lang="hu-HU" sz="2000" dirty="0"/>
              <a:t> </a:t>
            </a:r>
            <a:r>
              <a:rPr lang="hu-HU" sz="2000" b="1" dirty="0"/>
              <a:t>avagy az okok tudomásra jutásától számított 8 napon belül kérheti a mérföldkövek teljesítési határidejének módosítását.</a:t>
            </a:r>
            <a:endParaRPr lang="hu-HU" sz="2000" dirty="0"/>
          </a:p>
          <a:p>
            <a:r>
              <a:rPr lang="hu-HU" sz="2000" dirty="0" smtClean="0"/>
              <a:t>A kifizetési igénylés benyújtásától független,</a:t>
            </a:r>
            <a:r>
              <a:rPr lang="hu-HU" sz="2000" b="1" dirty="0" smtClean="0"/>
              <a:t>önálló változás bejelentést igénylő változások</a:t>
            </a:r>
            <a:r>
              <a:rPr lang="hu-HU" sz="2000" dirty="0" smtClean="0"/>
              <a:t>:</a:t>
            </a:r>
          </a:p>
          <a:p>
            <a:pPr marL="0" indent="0">
              <a:buNone/>
            </a:pPr>
            <a:r>
              <a:rPr lang="hu-HU" sz="2000" dirty="0" smtClean="0"/>
              <a:t>	Mérföldkövek ütemezésének módosítása, áttérés egyszeri elszámolásra</a:t>
            </a:r>
            <a:r>
              <a:rPr lang="hu-HU" sz="2000" dirty="0"/>
              <a:t> </a:t>
            </a:r>
            <a:r>
              <a:rPr lang="hu-HU" sz="2000" dirty="0" smtClean="0"/>
              <a:t>	</a:t>
            </a:r>
          </a:p>
          <a:p>
            <a:pPr marL="0" indent="0">
              <a:buNone/>
            </a:pPr>
            <a:r>
              <a:rPr lang="hu-HU" sz="2000" dirty="0"/>
              <a:t>	</a:t>
            </a:r>
            <a:r>
              <a:rPr lang="hu-HU" sz="2000" i="1" dirty="0" smtClean="0">
                <a:solidFill>
                  <a:schemeClr val="accent1">
                    <a:lumMod val="75000"/>
                  </a:schemeClr>
                </a:solidFill>
              </a:rPr>
              <a:t>Nem kell mérföldkövet módosítani,ha a kérelemben megjelölt időponthoz képest 6 hónapon 	belül benyújtásra kerül a kifizetési kérelem</a:t>
            </a:r>
            <a:r>
              <a:rPr lang="hu-HU" sz="2000" dirty="0">
                <a:solidFill>
                  <a:schemeClr val="accent1">
                    <a:lumMod val="75000"/>
                  </a:schemeClr>
                </a:solidFill>
              </a:rPr>
              <a:t>.</a:t>
            </a:r>
          </a:p>
          <a:p>
            <a:pPr marL="0" indent="0">
              <a:buNone/>
            </a:pPr>
            <a:r>
              <a:rPr lang="hu-HU" sz="2000" dirty="0"/>
              <a:t>	</a:t>
            </a:r>
            <a:r>
              <a:rPr lang="hu-HU" sz="2000" dirty="0" smtClean="0"/>
              <a:t>Megvalósítási hely változása</a:t>
            </a:r>
            <a:endParaRPr lang="hu-HU" sz="2000" dirty="0"/>
          </a:p>
          <a:p>
            <a:pPr marL="0" indent="0">
              <a:buNone/>
            </a:pPr>
            <a:r>
              <a:rPr lang="hu-HU" sz="2000" dirty="0" smtClean="0"/>
              <a:t>	A projekt műszaki,szakmai tartalmának módosítása a kifizetési igénylésben bejelenthető 	esetek kivételével</a:t>
            </a:r>
            <a:endParaRPr lang="hu-HU" sz="2000" dirty="0"/>
          </a:p>
          <a:p>
            <a:pPr marL="0" indent="0">
              <a:buNone/>
            </a:pPr>
            <a:r>
              <a:rPr lang="hu-HU" sz="2000" dirty="0" smtClean="0"/>
              <a:t>	A projekt szinten meghatározott indikátorok tervezett értékének változása</a:t>
            </a:r>
            <a:endParaRPr lang="hu-HU" sz="2000" dirty="0"/>
          </a:p>
          <a:p>
            <a:pPr marL="0" indent="0">
              <a:buNone/>
            </a:pPr>
            <a:r>
              <a:rPr lang="hu-HU" sz="2000" dirty="0" smtClean="0"/>
              <a:t>	Rendezvények,képzések időpontjának és helyszínének változása</a:t>
            </a:r>
            <a:endParaRPr lang="hu-HU" sz="2000" dirty="0"/>
          </a:p>
          <a:p>
            <a:pPr marL="0" indent="0">
              <a:buNone/>
            </a:pPr>
            <a:r>
              <a:rPr lang="hu-HU" sz="2000" dirty="0" smtClean="0"/>
              <a:t>	Jogutódlás,kötelezettség átadása</a:t>
            </a:r>
            <a:endParaRPr lang="hu-HU" sz="2000" dirty="0"/>
          </a:p>
          <a:p>
            <a:pPr marL="0" indent="0">
              <a:buNone/>
            </a:pPr>
            <a:r>
              <a:rPr lang="hu-HU" sz="2000" dirty="0" smtClean="0"/>
              <a:t>	Beruházási költségek változásának elismertetése</a:t>
            </a:r>
            <a:endParaRPr lang="hu-HU" sz="2000" dirty="0"/>
          </a:p>
          <a:p>
            <a:pPr marL="0" indent="0">
              <a:buNone/>
            </a:pPr>
            <a:endParaRPr lang="hu-HU" sz="2000" b="1" dirty="0"/>
          </a:p>
        </p:txBody>
      </p:sp>
    </p:spTree>
    <p:extLst>
      <p:ext uri="{BB962C8B-B14F-4D97-AF65-F5344CB8AC3E}">
        <p14:creationId xmlns:p14="http://schemas.microsoft.com/office/powerpoint/2010/main" val="35643865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711200" y="469900"/>
            <a:ext cx="10731500" cy="6011863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hu-HU" dirty="0"/>
              <a:t>Az előbbiekben részletezett okok és körülmények fennállása esetén, a kedvezményezettnek változás bejelentése iránti kérelmet kell előterjesztenie a Vidékfejlesztési Program intézkedései vonatkozásában. </a:t>
            </a:r>
            <a:r>
              <a:rPr lang="hu-HU" b="1" dirty="0"/>
              <a:t>A kérelmet kizárólag elektronikus úton, ügyfélkapun keresztül a Magyar Államkincstárhoz lehet </a:t>
            </a:r>
            <a:r>
              <a:rPr lang="hu-HU" b="1" dirty="0" smtClean="0"/>
              <a:t>benyújtani.</a:t>
            </a:r>
          </a:p>
          <a:p>
            <a:pPr marL="0" indent="0">
              <a:buNone/>
            </a:pPr>
            <a:endParaRPr lang="hu-HU" b="1" dirty="0" smtClean="0"/>
          </a:p>
          <a:p>
            <a:pPr marL="0" indent="0">
              <a:buNone/>
            </a:pPr>
            <a:r>
              <a:rPr lang="pt-BR" b="1" dirty="0" smtClean="0">
                <a:solidFill>
                  <a:schemeClr val="accent1">
                    <a:lumMod val="75000"/>
                  </a:schemeClr>
                </a:solidFill>
              </a:rPr>
              <a:t>https</a:t>
            </a:r>
            <a:r>
              <a:rPr lang="pt-BR" b="1" dirty="0">
                <a:solidFill>
                  <a:schemeClr val="accent1">
                    <a:lumMod val="75000"/>
                  </a:schemeClr>
                </a:solidFill>
              </a:rPr>
              <a:t>://www.mvh.allamkincstar.gov.hu/ </a:t>
            </a:r>
            <a:endParaRPr lang="hu-HU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marL="0" indent="0">
              <a:buNone/>
            </a:pPr>
            <a:endParaRPr lang="pt-BR" b="1" dirty="0">
              <a:solidFill>
                <a:schemeClr val="accent1">
                  <a:lumMod val="75000"/>
                </a:schemeClr>
              </a:solidFill>
            </a:endParaRPr>
          </a:p>
          <a:p>
            <a:pPr marL="0" indent="0">
              <a:buNone/>
            </a:pPr>
            <a:r>
              <a:rPr lang="hu-HU" dirty="0" smtClean="0"/>
              <a:t>A benyújtás után a kérelem nem szerkeszthető tovább, nem módosítható, azonban visszavonható egy új kérelem benyújtásával egyidejűleg</a:t>
            </a:r>
            <a:r>
              <a:rPr lang="hu-HU" b="1" dirty="0" smtClean="0"/>
              <a:t>. Ugyanazon támogatási okirathoz több változás bejelentés is benyújtható.</a:t>
            </a:r>
          </a:p>
          <a:p>
            <a:pPr marL="0" indent="0">
              <a:buNone/>
            </a:pPr>
            <a:endParaRPr lang="hu-HU" b="1" dirty="0" smtClean="0"/>
          </a:p>
          <a:p>
            <a:pPr marL="0" indent="0">
              <a:buNone/>
            </a:pPr>
            <a:r>
              <a:rPr lang="hu-HU" b="1" dirty="0" smtClean="0"/>
              <a:t>FONTOS</a:t>
            </a:r>
            <a:r>
              <a:rPr lang="hu-HU" dirty="0" smtClean="0"/>
              <a:t>, hogy soha ne halassza a kérelem benyújtását az utolsó pillanatra! Rendszeresen mentsen!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5649233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47700" y="238125"/>
            <a:ext cx="10515600" cy="1325563"/>
          </a:xfrm>
        </p:spPr>
        <p:txBody>
          <a:bodyPr>
            <a:normAutofit/>
          </a:bodyPr>
          <a:lstStyle/>
          <a:p>
            <a:r>
              <a:rPr lang="hu-HU" sz="5400" b="1" dirty="0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  <a:t>Szükséges dokumentumok</a:t>
            </a:r>
            <a:endParaRPr lang="hu-HU" sz="5400" b="1" dirty="0">
              <a:solidFill>
                <a:schemeClr val="accent1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647700" y="1690688"/>
            <a:ext cx="10515600" cy="4351338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hu-HU" sz="2200" dirty="0" smtClean="0"/>
              <a:t>1, Amennyiben </a:t>
            </a:r>
            <a:r>
              <a:rPr lang="hu-HU" sz="2200" b="1" dirty="0" smtClean="0"/>
              <a:t>saját nevében </a:t>
            </a:r>
            <a:r>
              <a:rPr lang="hu-HU" sz="2200" dirty="0" smtClean="0"/>
              <a:t>adja be a kérelmet</a:t>
            </a:r>
            <a:r>
              <a:rPr lang="hu-HU" sz="2200" dirty="0"/>
              <a:t>	</a:t>
            </a:r>
            <a:endParaRPr lang="hu-HU" sz="2200" dirty="0" smtClean="0"/>
          </a:p>
          <a:p>
            <a:pPr lvl="1"/>
            <a:r>
              <a:rPr lang="hu-HU" sz="2200" dirty="0" smtClean="0"/>
              <a:t>ügyfél azonosító szám</a:t>
            </a:r>
          </a:p>
          <a:p>
            <a:pPr lvl="1"/>
            <a:r>
              <a:rPr lang="hu-HU" sz="2200" dirty="0" smtClean="0"/>
              <a:t>támogatási okirat iratazonosítója</a:t>
            </a:r>
          </a:p>
          <a:p>
            <a:pPr lvl="1"/>
            <a:r>
              <a:rPr lang="hu-HU" sz="2200" dirty="0" smtClean="0"/>
              <a:t>a változás bejelentés iránti kérelem mellékletei feltöltésre alkalmas formában (</a:t>
            </a:r>
            <a:r>
              <a:rPr lang="hu-HU" sz="2200" dirty="0" err="1" smtClean="0"/>
              <a:t>szkennelt</a:t>
            </a:r>
            <a:r>
              <a:rPr lang="hu-HU" sz="2200" dirty="0" smtClean="0"/>
              <a:t>)</a:t>
            </a:r>
          </a:p>
          <a:p>
            <a:pPr marL="0" indent="0">
              <a:buNone/>
            </a:pPr>
            <a:r>
              <a:rPr lang="hu-HU" sz="2200" dirty="0" smtClean="0"/>
              <a:t>2, </a:t>
            </a:r>
            <a:r>
              <a:rPr lang="hu-HU" sz="2200" b="1" dirty="0" smtClean="0"/>
              <a:t>Meghatalmazott</a:t>
            </a:r>
            <a:r>
              <a:rPr lang="hu-HU" sz="2200" dirty="0" smtClean="0"/>
              <a:t> útján</a:t>
            </a:r>
          </a:p>
          <a:p>
            <a:pPr lvl="1"/>
            <a:r>
              <a:rPr lang="hu-HU" sz="2200" dirty="0" smtClean="0"/>
              <a:t> </a:t>
            </a:r>
            <a:r>
              <a:rPr lang="hu-HU" sz="2200" dirty="0"/>
              <a:t>meghatalmazó ügyfél-azonosító száma </a:t>
            </a:r>
          </a:p>
          <a:p>
            <a:pPr lvl="1"/>
            <a:r>
              <a:rPr lang="hu-HU" sz="2200" dirty="0" smtClean="0"/>
              <a:t>a </a:t>
            </a:r>
            <a:r>
              <a:rPr lang="hu-HU" sz="2200" dirty="0"/>
              <a:t>meghatalmazott ügyfél-azonosító száma </a:t>
            </a:r>
          </a:p>
          <a:p>
            <a:pPr lvl="1"/>
            <a:r>
              <a:rPr lang="hu-HU" sz="2200" dirty="0" smtClean="0"/>
              <a:t>érvényes </a:t>
            </a:r>
            <a:r>
              <a:rPr lang="hu-HU" sz="2200" dirty="0"/>
              <a:t>meghatalmazás, amelyről részleteket a Meghatalmazás használata pontban talál </a:t>
            </a:r>
          </a:p>
          <a:p>
            <a:pPr lvl="1"/>
            <a:r>
              <a:rPr lang="hu-HU" sz="2200" dirty="0" smtClean="0"/>
              <a:t>támogatási </a:t>
            </a:r>
            <a:r>
              <a:rPr lang="hu-HU" sz="2200" dirty="0"/>
              <a:t>okirat iratazonosítója </a:t>
            </a:r>
          </a:p>
          <a:p>
            <a:pPr lvl="1"/>
            <a:r>
              <a:rPr lang="hu-HU" sz="2200" dirty="0" smtClean="0"/>
              <a:t>a </a:t>
            </a:r>
            <a:r>
              <a:rPr lang="hu-HU" sz="2200" dirty="0"/>
              <a:t>változás bejelentése iránti kérelem mellékletei feltöltésre alkalmas (pl.:</a:t>
            </a:r>
            <a:r>
              <a:rPr lang="hu-HU" sz="2200" dirty="0" err="1"/>
              <a:t>szkennelt</a:t>
            </a:r>
            <a:r>
              <a:rPr lang="hu-HU" sz="2200" dirty="0"/>
              <a:t>) formában </a:t>
            </a:r>
          </a:p>
          <a:p>
            <a:pPr lvl="1"/>
            <a:endParaRPr lang="hu-HU" sz="2200" dirty="0"/>
          </a:p>
          <a:p>
            <a:pPr marL="457200" lvl="1" indent="0">
              <a:buNone/>
            </a:pPr>
            <a:endParaRPr lang="hu-HU" sz="2000" dirty="0" smtClean="0"/>
          </a:p>
        </p:txBody>
      </p:sp>
    </p:spTree>
    <p:extLst>
      <p:ext uri="{BB962C8B-B14F-4D97-AF65-F5344CB8AC3E}">
        <p14:creationId xmlns:p14="http://schemas.microsoft.com/office/powerpoint/2010/main" val="40428947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09600" y="88900"/>
            <a:ext cx="10515600" cy="1325563"/>
          </a:xfrm>
        </p:spPr>
        <p:txBody>
          <a:bodyPr>
            <a:normAutofit/>
          </a:bodyPr>
          <a:lstStyle/>
          <a:p>
            <a:r>
              <a:rPr lang="hu-HU" b="1" dirty="0">
                <a:solidFill>
                  <a:schemeClr val="accent1">
                    <a:lumMod val="50000"/>
                  </a:schemeClr>
                </a:solidFill>
                <a:latin typeface="+mn-lt"/>
              </a:rPr>
              <a:t/>
            </a:r>
            <a:br>
              <a:rPr lang="hu-HU" b="1" dirty="0">
                <a:solidFill>
                  <a:schemeClr val="accent1">
                    <a:lumMod val="50000"/>
                  </a:schemeClr>
                </a:solidFill>
                <a:latin typeface="+mn-lt"/>
              </a:rPr>
            </a:br>
            <a:r>
              <a:rPr lang="hu-HU" b="1" dirty="0">
                <a:solidFill>
                  <a:schemeClr val="accent1">
                    <a:lumMod val="50000"/>
                  </a:schemeClr>
                </a:solidFill>
                <a:latin typeface="+mn-lt"/>
              </a:rPr>
              <a:t>Változás bejelentés kifizetési igénylésben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609600" y="954088"/>
            <a:ext cx="10922000" cy="5776912"/>
          </a:xfrm>
        </p:spPr>
        <p:txBody>
          <a:bodyPr/>
          <a:lstStyle/>
          <a:p>
            <a:pPr marL="0" indent="0">
              <a:buNone/>
            </a:pPr>
            <a:endParaRPr lang="hu-HU" dirty="0"/>
          </a:p>
          <a:p>
            <a:endParaRPr lang="hu-HU" dirty="0" smtClean="0"/>
          </a:p>
          <a:p>
            <a:r>
              <a:rPr lang="hu-HU" sz="3200" dirty="0" smtClean="0"/>
              <a:t>Módosított </a:t>
            </a:r>
            <a:r>
              <a:rPr lang="hu-HU" sz="3200" dirty="0" err="1" smtClean="0"/>
              <a:t>ÉNGY-s</a:t>
            </a:r>
            <a:r>
              <a:rPr lang="hu-HU" sz="3200" dirty="0" smtClean="0"/>
              <a:t> tételek</a:t>
            </a:r>
            <a:endParaRPr lang="hu-HU" sz="3200" dirty="0"/>
          </a:p>
          <a:p>
            <a:r>
              <a:rPr lang="hu-HU" sz="3200" dirty="0" smtClean="0"/>
              <a:t>módosított, árajánlatokkal alátámasztott építési árajánlatos tételek</a:t>
            </a:r>
            <a:r>
              <a:rPr lang="hu-HU" sz="3200" dirty="0"/>
              <a:t>,</a:t>
            </a:r>
          </a:p>
          <a:p>
            <a:r>
              <a:rPr lang="hu-HU" sz="3200" dirty="0" smtClean="0"/>
              <a:t>Módosított árajánlatos tétel, amennyiben az új árajánlatos tétel ugyanazt a célt szolgálja, mint az eredetileg jóváhagyott, és műszakilag is ugyanolyan vagy jobb(árajánlatokkal alátámasztva</a:t>
            </a:r>
            <a:r>
              <a:rPr lang="hu-HU" sz="3200" dirty="0"/>
              <a:t>)</a:t>
            </a:r>
          </a:p>
          <a:p>
            <a:r>
              <a:rPr lang="hu-HU" sz="3200" dirty="0" smtClean="0"/>
              <a:t>Az eredetileg jóváhagyott szállító, kivitelező változása</a:t>
            </a:r>
            <a:endParaRPr lang="hu-HU" sz="3200" dirty="0"/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169026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8200" y="-371476"/>
            <a:ext cx="10515600" cy="1460500"/>
          </a:xfrm>
        </p:spPr>
        <p:txBody>
          <a:bodyPr>
            <a:noAutofit/>
          </a:bodyPr>
          <a:lstStyle/>
          <a:p>
            <a:r>
              <a:rPr lang="hu-HU" sz="4800" b="1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/>
            </a:r>
            <a:br>
              <a:rPr lang="hu-HU" sz="4800" b="1" dirty="0">
                <a:solidFill>
                  <a:schemeClr val="accent1">
                    <a:lumMod val="75000"/>
                  </a:schemeClr>
                </a:solidFill>
                <a:latin typeface="+mn-lt"/>
              </a:rPr>
            </a:br>
            <a:r>
              <a:rPr lang="hu-HU" sz="4800" b="1" dirty="0">
                <a:solidFill>
                  <a:schemeClr val="accent1">
                    <a:lumMod val="50000"/>
                  </a:schemeClr>
                </a:solidFill>
                <a:latin typeface="+mn-lt"/>
              </a:rPr>
              <a:t>Változás bejelentés/módosítás szabályai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838200" y="1089024"/>
            <a:ext cx="10515600" cy="5616575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hu-HU" sz="2400" dirty="0" smtClean="0"/>
          </a:p>
          <a:p>
            <a:pPr marL="0" indent="0">
              <a:buNone/>
            </a:pPr>
            <a:r>
              <a:rPr lang="hu-HU" sz="2400" dirty="0" smtClean="0"/>
              <a:t>A 272/2014</a:t>
            </a:r>
            <a:r>
              <a:rPr lang="hu-HU" sz="2400" dirty="0"/>
              <a:t>.(XI.5</a:t>
            </a:r>
            <a:r>
              <a:rPr lang="hu-HU" sz="2400" dirty="0" smtClean="0"/>
              <a:t>.) Korm. rendelet által meghatározott </a:t>
            </a:r>
            <a:r>
              <a:rPr lang="hu-HU" sz="2400" b="1" dirty="0" smtClean="0"/>
              <a:t>alapelvek:</a:t>
            </a:r>
          </a:p>
          <a:p>
            <a:pPr marL="0" indent="0">
              <a:buNone/>
            </a:pPr>
            <a:endParaRPr lang="hu-HU" sz="2400" b="1" dirty="0" smtClean="0"/>
          </a:p>
          <a:p>
            <a:r>
              <a:rPr lang="hu-HU" sz="2000" dirty="0" smtClean="0"/>
              <a:t>Az elbírálásnál előnyt jelentő feltételeket kedvezőtlenül érintő módosítás </a:t>
            </a:r>
            <a:r>
              <a:rPr lang="hu-HU" sz="2000" b="1" dirty="0" smtClean="0"/>
              <a:t>nem engedélyezhető, </a:t>
            </a:r>
            <a:r>
              <a:rPr lang="hu-HU" sz="2000" dirty="0" smtClean="0"/>
              <a:t>ha ezáltal a </a:t>
            </a:r>
            <a:r>
              <a:rPr lang="hu-HU" sz="2000" b="1" dirty="0" smtClean="0"/>
              <a:t>megváltozott projekt nem érte volna el </a:t>
            </a:r>
            <a:r>
              <a:rPr lang="hu-HU" sz="2000" dirty="0" smtClean="0"/>
              <a:t>a támogatásban részesülést jelentő </a:t>
            </a:r>
            <a:r>
              <a:rPr lang="hu-HU" sz="2000" b="1" dirty="0" smtClean="0"/>
              <a:t>legalacsonyabb pontszámot</a:t>
            </a:r>
            <a:endParaRPr lang="hu-HU" sz="2000" dirty="0"/>
          </a:p>
          <a:p>
            <a:r>
              <a:rPr lang="hu-HU" sz="2000" dirty="0" smtClean="0"/>
              <a:t>A módosítás nem változtathatja meg a </a:t>
            </a:r>
            <a:r>
              <a:rPr lang="hu-HU" sz="2000" b="1" dirty="0" smtClean="0"/>
              <a:t>projekt alapvető célját</a:t>
            </a:r>
          </a:p>
          <a:p>
            <a:r>
              <a:rPr lang="hu-HU" sz="2000" dirty="0" smtClean="0"/>
              <a:t>A támogatott tevékenység az így </a:t>
            </a:r>
            <a:r>
              <a:rPr lang="hu-HU" sz="2000" b="1" dirty="0" smtClean="0"/>
              <a:t>módosított feltételekkel is támogatható lett volna</a:t>
            </a:r>
          </a:p>
          <a:p>
            <a:r>
              <a:rPr lang="hu-HU" sz="2000" b="1" dirty="0" smtClean="0"/>
              <a:t>Nem irányulhat </a:t>
            </a:r>
            <a:r>
              <a:rPr lang="hu-HU" sz="2000" dirty="0" smtClean="0"/>
              <a:t>a támogatási döntésben meghatározott </a:t>
            </a:r>
            <a:r>
              <a:rPr lang="hu-HU" sz="2000" b="1" dirty="0" smtClean="0"/>
              <a:t>támogatási összeg növelésére</a:t>
            </a:r>
          </a:p>
          <a:p>
            <a:r>
              <a:rPr lang="hu-HU" sz="2000" b="1" dirty="0" smtClean="0"/>
              <a:t>Nem irányulhat </a:t>
            </a:r>
            <a:r>
              <a:rPr lang="hu-HU" sz="2000" dirty="0" smtClean="0"/>
              <a:t>olyan szempontra, amely </a:t>
            </a:r>
            <a:r>
              <a:rPr lang="hu-HU" sz="2000" b="1" dirty="0" smtClean="0"/>
              <a:t>jogosultsági feltétel </a:t>
            </a:r>
            <a:r>
              <a:rPr lang="hu-HU" sz="2000" dirty="0" smtClean="0"/>
              <a:t>volt az elbírálás során és a módosítást követően már nem teljesülne</a:t>
            </a:r>
          </a:p>
          <a:p>
            <a:r>
              <a:rPr lang="hu-HU" sz="2000" dirty="0" smtClean="0"/>
              <a:t>A projekten belüli </a:t>
            </a:r>
            <a:r>
              <a:rPr lang="hu-HU" sz="2000" b="1" dirty="0" smtClean="0"/>
              <a:t>költségátcsoportosítás </a:t>
            </a:r>
            <a:r>
              <a:rPr lang="hu-HU" sz="2000" dirty="0" smtClean="0"/>
              <a:t>akkor lehetséges ha a kedvezményezett az átcsoportosítás forrásául szolgáló költségtípuson </a:t>
            </a:r>
            <a:r>
              <a:rPr lang="hu-HU" sz="2000" b="1" dirty="0" smtClean="0"/>
              <a:t>megtakarítást </a:t>
            </a:r>
            <a:r>
              <a:rPr lang="hu-HU" sz="2000" dirty="0" smtClean="0"/>
              <a:t>ért el</a:t>
            </a:r>
            <a:r>
              <a:rPr lang="hu-HU" sz="2000" dirty="0"/>
              <a:t>.</a:t>
            </a:r>
          </a:p>
          <a:p>
            <a:endParaRPr lang="hu-HU" sz="2000" dirty="0"/>
          </a:p>
          <a:p>
            <a:pPr marL="0" indent="0">
              <a:buNone/>
            </a:pPr>
            <a:endParaRPr lang="hu-HU" sz="2000" dirty="0"/>
          </a:p>
        </p:txBody>
      </p:sp>
    </p:spTree>
    <p:extLst>
      <p:ext uri="{BB962C8B-B14F-4D97-AF65-F5344CB8AC3E}">
        <p14:creationId xmlns:p14="http://schemas.microsoft.com/office/powerpoint/2010/main" val="2759208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85800" y="0"/>
            <a:ext cx="10515600" cy="1325563"/>
          </a:xfrm>
        </p:spPr>
        <p:txBody>
          <a:bodyPr>
            <a:normAutofit/>
          </a:bodyPr>
          <a:lstStyle/>
          <a:p>
            <a:r>
              <a:rPr lang="hu-HU" sz="5400" b="1" dirty="0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  <a:t>Műszaki tartalom változás</a:t>
            </a:r>
            <a:endParaRPr lang="hu-HU" sz="5400" b="1" dirty="0">
              <a:solidFill>
                <a:schemeClr val="accent1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685800" y="1223962"/>
            <a:ext cx="10515600" cy="5430837"/>
          </a:xfrm>
        </p:spPr>
        <p:txBody>
          <a:bodyPr>
            <a:normAutofit/>
          </a:bodyPr>
          <a:lstStyle/>
          <a:p>
            <a:endParaRPr lang="hu-HU" sz="2400" dirty="0" smtClean="0"/>
          </a:p>
          <a:p>
            <a:r>
              <a:rPr lang="hu-HU" dirty="0" smtClean="0"/>
              <a:t>A módosítás nem változtathatja meg a projekt alapvető célját</a:t>
            </a:r>
          </a:p>
          <a:p>
            <a:r>
              <a:rPr lang="hu-HU" dirty="0" smtClean="0"/>
              <a:t>A módosítás nem irányulhat olyan szempontra, amely jogosultsági feltétel volt, az értékelés során és a módosítást követően nem teljesülne,</a:t>
            </a:r>
          </a:p>
          <a:p>
            <a:r>
              <a:rPr lang="hu-HU" dirty="0" smtClean="0"/>
              <a:t>Az elbírálásnál előnyt jelentő feltételeket kedvezőtlenül érintő módosítás nem lehetséges, ha ez által a megváltozott projekt nem érte volna el a támogathatóságot jelentő minimális pontszámot,</a:t>
            </a:r>
          </a:p>
          <a:p>
            <a:r>
              <a:rPr lang="hu-HU" dirty="0" smtClean="0"/>
              <a:t>Műszaki tartalom módosítása nem veszélyeztetheti a pályázati felhívásban előírt célokat, a vállalt indikátorokat, és a tervezett eredményeket</a:t>
            </a:r>
            <a:r>
              <a:rPr lang="hu-HU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0401283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584200" y="339725"/>
            <a:ext cx="10515600" cy="1325563"/>
          </a:xfrm>
        </p:spPr>
        <p:txBody>
          <a:bodyPr>
            <a:normAutofit/>
          </a:bodyPr>
          <a:lstStyle/>
          <a:p>
            <a:r>
              <a:rPr lang="hu-HU" sz="5400" b="1" dirty="0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  <a:t>Építéssel járó beruházás esetén</a:t>
            </a:r>
            <a:endParaRPr lang="hu-HU" sz="5400" dirty="0">
              <a:solidFill>
                <a:schemeClr val="accent1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584200" y="1825625"/>
            <a:ext cx="11493500" cy="4351338"/>
          </a:xfrm>
        </p:spPr>
        <p:txBody>
          <a:bodyPr>
            <a:normAutofit/>
          </a:bodyPr>
          <a:lstStyle/>
          <a:p>
            <a:r>
              <a:rPr lang="hu-HU" dirty="0" smtClean="0"/>
              <a:t>Építési engedély köteles beruházás esetén műszaki tartalom változás minden, ami az engedélyes tervtől, vagy a kiviteli tervtől eltér. 	Ebben az esetben a módosítás feltétele az építési engedély módosítása, valamint műszaki ellenőr nyilatkozata, hogy az építmény továbbra is megfelel a támogatási kérelemben bemutatott funkciónak. (beton tartószerkezet helyett,acél tartószerkezet</a:t>
            </a:r>
            <a:r>
              <a:rPr lang="hu-HU" dirty="0"/>
              <a:t>)</a:t>
            </a:r>
          </a:p>
          <a:p>
            <a:endParaRPr lang="hu-HU" dirty="0"/>
          </a:p>
          <a:p>
            <a:r>
              <a:rPr lang="hu-HU" dirty="0" smtClean="0"/>
              <a:t>Nem engedélyköteles építési beruházás esetén a benyújtott tervek, leírásoktól való eltérés tekinthető, műszaki-szakmai tartalom változásnak</a:t>
            </a:r>
            <a:r>
              <a:rPr lang="hu-HU" dirty="0"/>
              <a:t>.</a:t>
            </a:r>
          </a:p>
          <a:p>
            <a:endParaRPr lang="hu-HU" sz="2400" dirty="0"/>
          </a:p>
        </p:txBody>
      </p:sp>
      <p:sp>
        <p:nvSpPr>
          <p:cNvPr id="5" name="Jobbra nyíl 4"/>
          <p:cNvSpPr/>
          <p:nvPr/>
        </p:nvSpPr>
        <p:spPr>
          <a:xfrm>
            <a:off x="9944100" y="2336800"/>
            <a:ext cx="698500" cy="1905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8280171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310</TotalTime>
  <Words>915</Words>
  <Application>Microsoft Office PowerPoint</Application>
  <PresentationFormat>Szélesvásznú</PresentationFormat>
  <Paragraphs>109</Paragraphs>
  <Slides>19</Slides>
  <Notes>1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4</vt:i4>
      </vt:variant>
      <vt:variant>
        <vt:lpstr>Téma</vt:lpstr>
      </vt:variant>
      <vt:variant>
        <vt:i4>1</vt:i4>
      </vt:variant>
      <vt:variant>
        <vt:lpstr>Diacímek</vt:lpstr>
      </vt:variant>
      <vt:variant>
        <vt:i4>19</vt:i4>
      </vt:variant>
    </vt:vector>
  </HeadingPairs>
  <TitlesOfParts>
    <vt:vector size="24" baseType="lpstr">
      <vt:lpstr>Arial</vt:lpstr>
      <vt:lpstr>Calibri</vt:lpstr>
      <vt:lpstr>Calibri Light</vt:lpstr>
      <vt:lpstr>Times New Roman</vt:lpstr>
      <vt:lpstr>Office-téma</vt:lpstr>
      <vt:lpstr>Vidékfejlesztési pályázatok megvalósításához útmutató</vt:lpstr>
      <vt:lpstr>Mielőtt nekiállunk</vt:lpstr>
      <vt:lpstr>A jogszabályi háttér</vt:lpstr>
      <vt:lpstr>PowerPoint bemutató</vt:lpstr>
      <vt:lpstr>Szükséges dokumentumok</vt:lpstr>
      <vt:lpstr> Változás bejelentés kifizetési igénylésben</vt:lpstr>
      <vt:lpstr> Változás bejelentés/módosítás szabályai</vt:lpstr>
      <vt:lpstr>Műszaki tartalom változás</vt:lpstr>
      <vt:lpstr>Építéssel járó beruházás esetén</vt:lpstr>
      <vt:lpstr>Eszköz beszerzés esetén</vt:lpstr>
      <vt:lpstr>Műszaki, szakmai tartalom csökkenése</vt:lpstr>
      <vt:lpstr>PowerPoint bemutató</vt:lpstr>
      <vt:lpstr>Belépés a kérelembenyújtó felületre</vt:lpstr>
      <vt:lpstr>PowerPoint bemutató</vt:lpstr>
      <vt:lpstr>PowerPoint bemutató</vt:lpstr>
      <vt:lpstr>PowerPoint bemutató</vt:lpstr>
      <vt:lpstr>Az elszámolás ütemezésének, tartalmának (mérföldkövek) módosítása</vt:lpstr>
      <vt:lpstr>PowerPoint bemutató</vt:lpstr>
      <vt:lpstr>PowerPoint bemutató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Vidékfejlesztési pályázatok megvalósításához útmutató</dc:title>
  <dc:creator>root</dc:creator>
  <cp:lastModifiedBy>root</cp:lastModifiedBy>
  <cp:revision>58</cp:revision>
  <dcterms:created xsi:type="dcterms:W3CDTF">2019-05-27T08:19:09Z</dcterms:created>
  <dcterms:modified xsi:type="dcterms:W3CDTF">2019-06-03T10:31:08Z</dcterms:modified>
</cp:coreProperties>
</file>